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64" r:id="rId4"/>
    <p:sldId id="265" r:id="rId5"/>
    <p:sldId id="267" r:id="rId6"/>
    <p:sldId id="266" r:id="rId7"/>
    <p:sldId id="272" r:id="rId8"/>
    <p:sldId id="276" r:id="rId9"/>
    <p:sldId id="277" r:id="rId10"/>
    <p:sldId id="274" r:id="rId11"/>
    <p:sldId id="278" r:id="rId12"/>
    <p:sldId id="270" r:id="rId13"/>
    <p:sldId id="273" r:id="rId14"/>
    <p:sldId id="280" r:id="rId15"/>
    <p:sldId id="268" r:id="rId16"/>
    <p:sldId id="257" r:id="rId17"/>
    <p:sldId id="281" r:id="rId1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4" autoAdjust="0"/>
    <p:restoredTop sz="94660"/>
  </p:normalViewPr>
  <p:slideViewPr>
    <p:cSldViewPr snapToGrid="0">
      <p:cViewPr>
        <p:scale>
          <a:sx n="110" d="100"/>
          <a:sy n="110" d="100"/>
        </p:scale>
        <p:origin x="144"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3B57E24-13D0-4076-9FAB-E8CD1C602E5F}" type="datetimeFigureOut">
              <a:rPr lang="en-US" smtClean="0"/>
              <a:t>8/17/17</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046C9B2-EA29-42AA-837D-B36926E22551}" type="slidenum">
              <a:rPr lang="en-US" smtClean="0"/>
              <a:t>‹#›</a:t>
            </a:fld>
            <a:endParaRPr lang="en-US"/>
          </a:p>
        </p:txBody>
      </p:sp>
    </p:spTree>
    <p:extLst>
      <p:ext uri="{BB962C8B-B14F-4D97-AF65-F5344CB8AC3E}">
        <p14:creationId xmlns:p14="http://schemas.microsoft.com/office/powerpoint/2010/main" val="390271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Find/save</a:t>
            </a:r>
            <a:r>
              <a:rPr lang="en-US" baseline="0" dirty="0" smtClean="0"/>
              <a:t> school numbers in your cell phone.</a:t>
            </a:r>
            <a:r>
              <a:rPr lang="en-US" dirty="0" smtClean="0"/>
              <a:t> </a:t>
            </a:r>
            <a:endParaRPr lang="en-US" dirty="0"/>
          </a:p>
        </p:txBody>
      </p:sp>
      <p:sp>
        <p:nvSpPr>
          <p:cNvPr id="4" name="Slide Number Placeholder 3"/>
          <p:cNvSpPr>
            <a:spLocks noGrp="1"/>
          </p:cNvSpPr>
          <p:nvPr>
            <p:ph type="sldNum" sz="quarter" idx="10"/>
          </p:nvPr>
        </p:nvSpPr>
        <p:spPr/>
        <p:txBody>
          <a:bodyPr/>
          <a:lstStyle/>
          <a:p>
            <a:fld id="{0046C9B2-EA29-42AA-837D-B36926E22551}" type="slidenum">
              <a:rPr lang="en-US" smtClean="0"/>
              <a:t>2</a:t>
            </a:fld>
            <a:endParaRPr lang="en-US"/>
          </a:p>
        </p:txBody>
      </p:sp>
    </p:spTree>
    <p:extLst>
      <p:ext uri="{BB962C8B-B14F-4D97-AF65-F5344CB8AC3E}">
        <p14:creationId xmlns:p14="http://schemas.microsoft.com/office/powerpoint/2010/main" val="215613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E69FAC-2B07-422F-9AFB-81574A87DF15}"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112416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69FAC-2B07-422F-9AFB-81574A87DF15}"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68381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69FAC-2B07-422F-9AFB-81574A87DF15}"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8B68-F275-4AA5-9795-9EE8B3D7BEE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411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69FAC-2B07-422F-9AFB-81574A87DF15}"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212526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69FAC-2B07-422F-9AFB-81574A87DF15}"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8B68-F275-4AA5-9795-9EE8B3D7BEE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237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69FAC-2B07-422F-9AFB-81574A87DF15}"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10469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69FAC-2B07-422F-9AFB-81574A87DF15}"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242563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69FAC-2B07-422F-9AFB-81574A87DF15}"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424233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69FAC-2B07-422F-9AFB-81574A87DF15}"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185842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69FAC-2B07-422F-9AFB-81574A87DF15}" type="datetimeFigureOut">
              <a:rPr lang="en-US" smtClean="0"/>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268131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E69FAC-2B07-422F-9AFB-81574A87DF15}" type="datetimeFigureOut">
              <a:rPr lang="en-US" smtClean="0"/>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343374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E69FAC-2B07-422F-9AFB-81574A87DF15}" type="datetimeFigureOut">
              <a:rPr lang="en-US" smtClean="0"/>
              <a:t>8/17/17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368569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E69FAC-2B07-422F-9AFB-81574A87DF15}" type="datetimeFigureOut">
              <a:rPr lang="en-US" smtClean="0"/>
              <a:t>8/17/17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307015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69FAC-2B07-422F-9AFB-81574A87DF15}" type="datetimeFigureOut">
              <a:rPr lang="en-US" smtClean="0"/>
              <a:t>8/17/17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277368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69FAC-2B07-422F-9AFB-81574A87DF15}" type="datetimeFigureOut">
              <a:rPr lang="en-US" smtClean="0"/>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200487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69FAC-2B07-422F-9AFB-81574A87DF15}" type="datetimeFigureOut">
              <a:rPr lang="en-US" smtClean="0"/>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8B68-F275-4AA5-9795-9EE8B3D7BEE4}" type="slidenum">
              <a:rPr lang="en-US" smtClean="0"/>
              <a:t>‹#›</a:t>
            </a:fld>
            <a:endParaRPr lang="en-US"/>
          </a:p>
        </p:txBody>
      </p:sp>
    </p:spTree>
    <p:extLst>
      <p:ext uri="{BB962C8B-B14F-4D97-AF65-F5344CB8AC3E}">
        <p14:creationId xmlns:p14="http://schemas.microsoft.com/office/powerpoint/2010/main" val="11006570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E69FAC-2B07-422F-9AFB-81574A87DF15}" type="datetimeFigureOut">
              <a:rPr lang="en-US" smtClean="0"/>
              <a:t>8/17/17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A08B68-F275-4AA5-9795-9EE8B3D7BEE4}" type="slidenum">
              <a:rPr lang="en-US" smtClean="0"/>
              <a:t>‹#›</a:t>
            </a:fld>
            <a:endParaRPr lang="en-US"/>
          </a:p>
        </p:txBody>
      </p:sp>
    </p:spTree>
    <p:extLst>
      <p:ext uri="{BB962C8B-B14F-4D97-AF65-F5344CB8AC3E}">
        <p14:creationId xmlns:p14="http://schemas.microsoft.com/office/powerpoint/2010/main" val="3760950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nasket.wednet.edu/for_staff/substitute_resources" TargetMode="External"/><Relationship Id="rId3"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2003" y="1687068"/>
            <a:ext cx="7766936" cy="941792"/>
          </a:xfrm>
        </p:spPr>
        <p:txBody>
          <a:bodyPr anchor="t"/>
          <a:lstStyle/>
          <a:p>
            <a:pPr algn="ctr"/>
            <a:r>
              <a:rPr lang="en-US" sz="6000" dirty="0" smtClean="0"/>
              <a:t>Nuts and Bolts</a:t>
            </a:r>
            <a:endParaRPr lang="en-US" sz="6000" dirty="0"/>
          </a:p>
        </p:txBody>
      </p:sp>
      <p:sp>
        <p:nvSpPr>
          <p:cNvPr id="3" name="Subtitle 2"/>
          <p:cNvSpPr>
            <a:spLocks noGrp="1"/>
          </p:cNvSpPr>
          <p:nvPr>
            <p:ph type="subTitle" idx="1"/>
          </p:nvPr>
        </p:nvSpPr>
        <p:spPr>
          <a:xfrm>
            <a:off x="1362003" y="2772658"/>
            <a:ext cx="7766936" cy="1096899"/>
          </a:xfrm>
        </p:spPr>
        <p:txBody>
          <a:bodyPr>
            <a:normAutofit/>
          </a:bodyPr>
          <a:lstStyle/>
          <a:p>
            <a:pPr algn="ctr"/>
            <a:r>
              <a:rPr lang="en-US" sz="2300" dirty="0" smtClean="0">
                <a:solidFill>
                  <a:schemeClr val="tx1"/>
                </a:solidFill>
              </a:rPr>
              <a:t>Substitute Training</a:t>
            </a:r>
            <a:endParaRPr lang="en-US" sz="2300" dirty="0">
              <a:solidFill>
                <a:schemeClr val="tx1"/>
              </a:solidFill>
            </a:endParaRPr>
          </a:p>
        </p:txBody>
      </p:sp>
      <p:sp>
        <p:nvSpPr>
          <p:cNvPr id="9" name="Title 1"/>
          <p:cNvSpPr txBox="1">
            <a:spLocks/>
          </p:cNvSpPr>
          <p:nvPr/>
        </p:nvSpPr>
        <p:spPr>
          <a:xfrm>
            <a:off x="0" y="612453"/>
            <a:ext cx="10490943" cy="1069075"/>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chemeClr val="tx1"/>
                </a:solidFill>
              </a:rPr>
              <a:t>Tonasket School District</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656" y="3700843"/>
            <a:ext cx="2558005" cy="2291972"/>
          </a:xfrm>
          <a:prstGeom prst="rect">
            <a:avLst/>
          </a:prstGeom>
        </p:spPr>
      </p:pic>
    </p:spTree>
    <p:extLst>
      <p:ext uri="{BB962C8B-B14F-4D97-AF65-F5344CB8AC3E}">
        <p14:creationId xmlns:p14="http://schemas.microsoft.com/office/powerpoint/2010/main" val="1548301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5" y="609600"/>
            <a:ext cx="8596668" cy="70058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t>Document Cameras</a:t>
            </a:r>
          </a:p>
          <a:p>
            <a:endParaRPr lang="en-US" dirty="0"/>
          </a:p>
        </p:txBody>
      </p:sp>
      <p:sp>
        <p:nvSpPr>
          <p:cNvPr id="7" name="Rectangle 6"/>
          <p:cNvSpPr/>
          <p:nvPr/>
        </p:nvSpPr>
        <p:spPr>
          <a:xfrm>
            <a:off x="677335" y="1479225"/>
            <a:ext cx="9285531" cy="2769989"/>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Ø"/>
            </a:pPr>
            <a:r>
              <a:rPr lang="en-US" sz="2300" dirty="0" smtClean="0"/>
              <a:t>Document cameras are used by teachers to </a:t>
            </a:r>
          </a:p>
          <a:p>
            <a:pPr marL="287338">
              <a:buClr>
                <a:schemeClr val="accent1">
                  <a:lumMod val="75000"/>
                </a:schemeClr>
              </a:buClr>
            </a:pPr>
            <a:r>
              <a:rPr lang="en-US" sz="2300" dirty="0"/>
              <a:t>p</a:t>
            </a:r>
            <a:r>
              <a:rPr lang="en-US" sz="2300" dirty="0" smtClean="0"/>
              <a:t>roject a demonstration or share student work.</a:t>
            </a:r>
          </a:p>
          <a:p>
            <a:pPr>
              <a:buClr>
                <a:schemeClr val="accent1">
                  <a:lumMod val="75000"/>
                </a:schemeClr>
              </a:buClr>
            </a:pPr>
            <a:endParaRPr lang="en-US" sz="2300" dirty="0"/>
          </a:p>
          <a:p>
            <a:pPr marL="342900" indent="-342900">
              <a:buClr>
                <a:schemeClr val="accent1">
                  <a:lumMod val="75000"/>
                </a:schemeClr>
              </a:buClr>
              <a:buFont typeface="Wingdings" panose="05000000000000000000" pitchFamily="2" charset="2"/>
              <a:buChar char="Ø"/>
            </a:pPr>
            <a:r>
              <a:rPr lang="en-US" sz="2300" dirty="0" smtClean="0"/>
              <a:t>Document cameras control the media type.</a:t>
            </a:r>
          </a:p>
          <a:p>
            <a:pPr lvl="1"/>
            <a:endParaRPr lang="en-US" sz="2300" dirty="0" smtClean="0"/>
          </a:p>
          <a:p>
            <a:pPr>
              <a:buClr>
                <a:schemeClr val="accent2">
                  <a:lumMod val="75000"/>
                </a:schemeClr>
              </a:buClr>
            </a:pPr>
            <a:endParaRPr lang="en-US" sz="2300" dirty="0" smtClean="0"/>
          </a:p>
          <a:p>
            <a:endParaRPr lang="en-US" dirty="0" smtClean="0"/>
          </a:p>
          <a:p>
            <a:pPr marL="285750" indent="-285750">
              <a:buFont typeface="Wingdings" panose="05000000000000000000" pitchFamily="2" charset="2"/>
              <a:buChar char="Ø"/>
            </a:pP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197" r="7118" b="10536"/>
          <a:stretch/>
        </p:blipFill>
        <p:spPr>
          <a:xfrm rot="10800000" flipH="1" flipV="1">
            <a:off x="4476653" y="4249214"/>
            <a:ext cx="2728450" cy="248451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2868"/>
          <a:stretch/>
        </p:blipFill>
        <p:spPr>
          <a:xfrm rot="10800000" flipH="1" flipV="1">
            <a:off x="8195826" y="4237491"/>
            <a:ext cx="2549903" cy="2479413"/>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513" t="37641" b="6564"/>
          <a:stretch/>
        </p:blipFill>
        <p:spPr>
          <a:xfrm rot="10800000">
            <a:off x="217769" y="4492141"/>
            <a:ext cx="3765886" cy="1650356"/>
          </a:xfrm>
          <a:prstGeom prst="rect">
            <a:avLst/>
          </a:prstGeom>
        </p:spPr>
      </p:pic>
      <p:sp>
        <p:nvSpPr>
          <p:cNvPr id="14" name="Rectangle 13"/>
          <p:cNvSpPr/>
          <p:nvPr/>
        </p:nvSpPr>
        <p:spPr>
          <a:xfrm>
            <a:off x="217768" y="3808528"/>
            <a:ext cx="11398406" cy="369332"/>
          </a:xfrm>
          <a:prstGeom prst="rect">
            <a:avLst/>
          </a:prstGeom>
        </p:spPr>
        <p:txBody>
          <a:bodyPr wrap="square">
            <a:spAutoFit/>
          </a:bodyPr>
          <a:lstStyle/>
          <a:p>
            <a:pPr>
              <a:buClr>
                <a:schemeClr val="accent1">
                  <a:lumMod val="75000"/>
                </a:schemeClr>
              </a:buClr>
            </a:pPr>
            <a:r>
              <a:rPr lang="en-US" dirty="0" smtClean="0"/>
              <a:t>The </a:t>
            </a:r>
            <a:r>
              <a:rPr lang="en-US" dirty="0" smtClean="0"/>
              <a:t>“on” </a:t>
            </a:r>
            <a:r>
              <a:rPr lang="en-US" dirty="0" smtClean="0"/>
              <a:t>button is on the side.          </a:t>
            </a:r>
            <a:r>
              <a:rPr lang="en-US" dirty="0" smtClean="0"/>
              <a:t>Press </a:t>
            </a:r>
            <a:r>
              <a:rPr lang="en-US" dirty="0" smtClean="0"/>
              <a:t>“camera” to show items.  </a:t>
            </a:r>
            <a:r>
              <a:rPr lang="en-US" dirty="0" smtClean="0"/>
              <a:t>   Press </a:t>
            </a:r>
            <a:r>
              <a:rPr lang="en-US" dirty="0" smtClean="0"/>
              <a:t>“PC” to show computer screen.</a:t>
            </a:r>
            <a:endParaRPr lang="en-US" dirty="0"/>
          </a:p>
        </p:txBody>
      </p:sp>
      <p:pic>
        <p:nvPicPr>
          <p:cNvPr id="2" name="Picture 1"/>
          <p:cNvPicPr>
            <a:picLocks noChangeAspect="1"/>
          </p:cNvPicPr>
          <p:nvPr/>
        </p:nvPicPr>
        <p:blipFill>
          <a:blip r:embed="rId5"/>
          <a:stretch>
            <a:fillRect/>
          </a:stretch>
        </p:blipFill>
        <p:spPr>
          <a:xfrm>
            <a:off x="7507446" y="106376"/>
            <a:ext cx="3533112" cy="3533112"/>
          </a:xfrm>
          <a:prstGeom prst="rect">
            <a:avLst/>
          </a:prstGeom>
        </p:spPr>
      </p:pic>
    </p:spTree>
    <p:extLst>
      <p:ext uri="{BB962C8B-B14F-4D97-AF65-F5344CB8AC3E}">
        <p14:creationId xmlns:p14="http://schemas.microsoft.com/office/powerpoint/2010/main" val="2920047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5" y="609600"/>
            <a:ext cx="8596668" cy="70058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t>Checking Connections</a:t>
            </a:r>
          </a:p>
          <a:p>
            <a:endParaRPr lang="en-US" dirty="0"/>
          </a:p>
        </p:txBody>
      </p:sp>
      <p:sp>
        <p:nvSpPr>
          <p:cNvPr id="7" name="Rectangle 6"/>
          <p:cNvSpPr/>
          <p:nvPr/>
        </p:nvSpPr>
        <p:spPr>
          <a:xfrm>
            <a:off x="677335" y="1479225"/>
            <a:ext cx="9285531" cy="3477875"/>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Ø"/>
            </a:pPr>
            <a:r>
              <a:rPr lang="en-US" sz="2300" dirty="0" smtClean="0"/>
              <a:t>In the rare circumstance that something </a:t>
            </a:r>
          </a:p>
          <a:p>
            <a:pPr marL="287338">
              <a:buClr>
                <a:schemeClr val="accent1">
                  <a:lumMod val="75000"/>
                </a:schemeClr>
              </a:buClr>
            </a:pPr>
            <a:r>
              <a:rPr lang="en-US" sz="2300" dirty="0"/>
              <a:t>i</a:t>
            </a:r>
            <a:r>
              <a:rPr lang="en-US" sz="2300" dirty="0" smtClean="0"/>
              <a:t>sn’t working, check the connections.</a:t>
            </a:r>
          </a:p>
          <a:p>
            <a:pPr>
              <a:buClr>
                <a:schemeClr val="accent1">
                  <a:lumMod val="75000"/>
                </a:schemeClr>
              </a:buClr>
            </a:pPr>
            <a:endParaRPr lang="en-US" sz="2300" dirty="0" smtClean="0"/>
          </a:p>
          <a:p>
            <a:pPr marL="342900" indent="-342900">
              <a:buClr>
                <a:schemeClr val="accent1">
                  <a:lumMod val="75000"/>
                </a:schemeClr>
              </a:buClr>
              <a:buFont typeface="Wingdings" panose="05000000000000000000" pitchFamily="2" charset="2"/>
              <a:buChar char="Ø"/>
            </a:pPr>
            <a:r>
              <a:rPr lang="en-US" sz="2300" dirty="0" smtClean="0"/>
              <a:t>The workstation port should connect to the </a:t>
            </a:r>
          </a:p>
          <a:p>
            <a:pPr marL="346075">
              <a:buClr>
                <a:schemeClr val="accent1">
                  <a:lumMod val="75000"/>
                </a:schemeClr>
              </a:buClr>
            </a:pPr>
            <a:r>
              <a:rPr lang="en-US" sz="2300" dirty="0" smtClean="0"/>
              <a:t>Document camera and the document camera </a:t>
            </a:r>
          </a:p>
          <a:p>
            <a:pPr marL="346075">
              <a:buClr>
                <a:schemeClr val="accent1">
                  <a:lumMod val="75000"/>
                </a:schemeClr>
              </a:buClr>
            </a:pPr>
            <a:r>
              <a:rPr lang="en-US" sz="2300" dirty="0" smtClean="0"/>
              <a:t>Should connect with the teacher computer.</a:t>
            </a:r>
          </a:p>
          <a:p>
            <a:pPr lvl="1"/>
            <a:endParaRPr lang="en-US" sz="2300" dirty="0" smtClean="0"/>
          </a:p>
          <a:p>
            <a:pPr>
              <a:buClr>
                <a:schemeClr val="accent2">
                  <a:lumMod val="75000"/>
                </a:schemeClr>
              </a:buClr>
            </a:pPr>
            <a:endParaRPr lang="en-US" sz="2300" dirty="0" smtClean="0"/>
          </a:p>
          <a:p>
            <a:endParaRPr lang="en-US" dirty="0" smtClean="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677335" y="3983275"/>
            <a:ext cx="3283546" cy="24626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088" y="3983275"/>
            <a:ext cx="3283547" cy="246266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525503" y="4136583"/>
            <a:ext cx="2874725" cy="2156044"/>
          </a:xfrm>
          <a:prstGeom prst="rect">
            <a:avLst/>
          </a:prstGeom>
        </p:spPr>
      </p:pic>
      <p:pic>
        <p:nvPicPr>
          <p:cNvPr id="8" name="Picture 7"/>
          <p:cNvPicPr>
            <a:picLocks noChangeAspect="1"/>
          </p:cNvPicPr>
          <p:nvPr/>
        </p:nvPicPr>
        <p:blipFill>
          <a:blip r:embed="rId5"/>
          <a:stretch>
            <a:fillRect/>
          </a:stretch>
        </p:blipFill>
        <p:spPr>
          <a:xfrm>
            <a:off x="8064635" y="312171"/>
            <a:ext cx="3138976" cy="3138976"/>
          </a:xfrm>
          <a:prstGeom prst="rect">
            <a:avLst/>
          </a:prstGeom>
        </p:spPr>
      </p:pic>
    </p:spTree>
    <p:extLst>
      <p:ext uri="{BB962C8B-B14F-4D97-AF65-F5344CB8AC3E}">
        <p14:creationId xmlns:p14="http://schemas.microsoft.com/office/powerpoint/2010/main" val="3893071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57907"/>
            <a:ext cx="8596668" cy="1287439"/>
          </a:xfrm>
        </p:spPr>
        <p:txBody>
          <a:bodyPr/>
          <a:lstStyle/>
          <a:p>
            <a:r>
              <a:rPr lang="en-US" dirty="0" smtClean="0"/>
              <a:t>During Classes</a:t>
            </a:r>
            <a:endParaRPr lang="en-US" dirty="0"/>
          </a:p>
        </p:txBody>
      </p:sp>
      <p:sp>
        <p:nvSpPr>
          <p:cNvPr id="3" name="Text Placeholder 2"/>
          <p:cNvSpPr>
            <a:spLocks noGrp="1"/>
          </p:cNvSpPr>
          <p:nvPr>
            <p:ph type="body" idx="1"/>
          </p:nvPr>
        </p:nvSpPr>
        <p:spPr>
          <a:xfrm>
            <a:off x="1141014" y="2252198"/>
            <a:ext cx="8596668" cy="3222627"/>
          </a:xfrm>
        </p:spPr>
        <p:txBody>
          <a:bodyPr anchor="t">
            <a:noAutofit/>
          </a:bodyPr>
          <a:lstStyle/>
          <a:p>
            <a:r>
              <a:rPr lang="en-US" sz="2300" dirty="0">
                <a:solidFill>
                  <a:schemeClr val="accent2">
                    <a:lumMod val="75000"/>
                  </a:schemeClr>
                </a:solidFill>
              </a:rPr>
              <a:t>E</a:t>
            </a:r>
            <a:r>
              <a:rPr lang="en-US" sz="2300" dirty="0" smtClean="0">
                <a:solidFill>
                  <a:schemeClr val="accent2">
                    <a:lumMod val="75000"/>
                  </a:schemeClr>
                </a:solidFill>
              </a:rPr>
              <a:t>lementary </a:t>
            </a:r>
            <a:r>
              <a:rPr lang="en-US" sz="2300" dirty="0" smtClean="0">
                <a:solidFill>
                  <a:schemeClr val="accent2">
                    <a:lumMod val="75000"/>
                  </a:schemeClr>
                </a:solidFill>
              </a:rPr>
              <a:t>S</a:t>
            </a:r>
            <a:r>
              <a:rPr lang="en-US" sz="2300" dirty="0" smtClean="0">
                <a:solidFill>
                  <a:schemeClr val="accent2">
                    <a:lumMod val="75000"/>
                  </a:schemeClr>
                </a:solidFill>
              </a:rPr>
              <a:t>chool…</a:t>
            </a:r>
          </a:p>
          <a:p>
            <a:pPr marL="285750" indent="-285750">
              <a:buFont typeface="Wingdings" panose="05000000000000000000" pitchFamily="2" charset="2"/>
              <a:buChar char="Ø"/>
            </a:pPr>
            <a:r>
              <a:rPr lang="en-US" sz="2300" dirty="0" smtClean="0">
                <a:solidFill>
                  <a:schemeClr val="tx1"/>
                </a:solidFill>
              </a:rPr>
              <a:t>Students </a:t>
            </a:r>
            <a:r>
              <a:rPr lang="en-US" sz="2300" dirty="0" smtClean="0">
                <a:solidFill>
                  <a:schemeClr val="tx1"/>
                </a:solidFill>
              </a:rPr>
              <a:t>spend the majority of the day in one room. </a:t>
            </a:r>
            <a:r>
              <a:rPr lang="en-US" sz="2300" dirty="0" smtClean="0">
                <a:solidFill>
                  <a:schemeClr val="tx1"/>
                </a:solidFill>
              </a:rPr>
              <a:t>Students </a:t>
            </a:r>
            <a:r>
              <a:rPr lang="en-US" sz="2300" dirty="0">
                <a:solidFill>
                  <a:schemeClr val="tx1"/>
                </a:solidFill>
              </a:rPr>
              <a:t>are walked to </a:t>
            </a:r>
            <a:r>
              <a:rPr lang="en-US" sz="2300" dirty="0" smtClean="0">
                <a:solidFill>
                  <a:schemeClr val="tx1"/>
                </a:solidFill>
              </a:rPr>
              <a:t>specialists, </a:t>
            </a:r>
            <a:r>
              <a:rPr lang="en-US" sz="2300" dirty="0">
                <a:solidFill>
                  <a:schemeClr val="tx1"/>
                </a:solidFill>
              </a:rPr>
              <a:t>lunch and </a:t>
            </a:r>
            <a:r>
              <a:rPr lang="en-US" sz="2300" dirty="0" smtClean="0">
                <a:solidFill>
                  <a:schemeClr val="tx1"/>
                </a:solidFill>
              </a:rPr>
              <a:t>lunch recess</a:t>
            </a:r>
            <a:r>
              <a:rPr lang="en-US" sz="2300" dirty="0" smtClean="0">
                <a:solidFill>
                  <a:schemeClr val="tx1"/>
                </a:solidFill>
              </a:rPr>
              <a:t>. Please follow the hallway expectations.</a:t>
            </a:r>
            <a:endParaRPr lang="en-US" sz="2300" dirty="0" smtClean="0">
              <a:solidFill>
                <a:schemeClr val="tx1"/>
              </a:solidFill>
            </a:endParaRPr>
          </a:p>
          <a:p>
            <a:pPr marL="285750" indent="-285750">
              <a:buFont typeface="Wingdings" panose="05000000000000000000" pitchFamily="2" charset="2"/>
              <a:buChar char="Ø"/>
            </a:pPr>
            <a:r>
              <a:rPr lang="en-US" sz="2300" dirty="0">
                <a:solidFill>
                  <a:schemeClr val="tx1"/>
                </a:solidFill>
              </a:rPr>
              <a:t>B</a:t>
            </a:r>
            <a:r>
              <a:rPr lang="en-US" sz="2300" dirty="0" smtClean="0">
                <a:solidFill>
                  <a:schemeClr val="tx1"/>
                </a:solidFill>
              </a:rPr>
              <a:t>uildings </a:t>
            </a:r>
            <a:r>
              <a:rPr lang="en-US" sz="2300" dirty="0" smtClean="0">
                <a:solidFill>
                  <a:schemeClr val="tx1"/>
                </a:solidFill>
              </a:rPr>
              <a:t>have a walkie-talkie to check out prior to going to recess in case of a crisis (lockdown, </a:t>
            </a:r>
            <a:r>
              <a:rPr lang="en-US" sz="2300" dirty="0" err="1" smtClean="0">
                <a:solidFill>
                  <a:schemeClr val="tx1"/>
                </a:solidFill>
              </a:rPr>
              <a:t>firedrill</a:t>
            </a:r>
            <a:r>
              <a:rPr lang="en-US" sz="2300" dirty="0" smtClean="0">
                <a:solidFill>
                  <a:schemeClr val="tx1"/>
                </a:solidFill>
              </a:rPr>
              <a:t>, etc</a:t>
            </a:r>
            <a:r>
              <a:rPr lang="en-US" sz="2300" dirty="0" smtClean="0">
                <a:solidFill>
                  <a:schemeClr val="tx1"/>
                </a:solidFill>
              </a:rPr>
              <a:t>.)</a:t>
            </a:r>
            <a:br>
              <a:rPr lang="en-US" sz="2300" dirty="0" smtClean="0">
                <a:solidFill>
                  <a:schemeClr val="tx1"/>
                </a:solidFill>
              </a:rPr>
            </a:br>
            <a:endParaRPr lang="en-US" sz="23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006" y="684750"/>
            <a:ext cx="1864030" cy="1721192"/>
          </a:xfrm>
          <a:prstGeom prst="rect">
            <a:avLst/>
          </a:prstGeom>
        </p:spPr>
      </p:pic>
    </p:spTree>
    <p:extLst>
      <p:ext uri="{BB962C8B-B14F-4D97-AF65-F5344CB8AC3E}">
        <p14:creationId xmlns:p14="http://schemas.microsoft.com/office/powerpoint/2010/main" val="665427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1949" y="1859138"/>
            <a:ext cx="6724892" cy="4692133"/>
          </a:xfrm>
        </p:spPr>
        <p:txBody>
          <a:bodyPr>
            <a:normAutofit/>
          </a:bodyPr>
          <a:lstStyle/>
          <a:p>
            <a:pPr marL="0" indent="0">
              <a:buNone/>
            </a:pPr>
            <a:r>
              <a:rPr lang="en-US" sz="2300" b="1" dirty="0" smtClean="0">
                <a:solidFill>
                  <a:schemeClr val="accent2">
                    <a:lumMod val="75000"/>
                  </a:schemeClr>
                </a:solidFill>
              </a:rPr>
              <a:t>Middle and High </a:t>
            </a:r>
            <a:r>
              <a:rPr lang="en-US" sz="2300" b="1" dirty="0" smtClean="0">
                <a:solidFill>
                  <a:schemeClr val="accent2">
                    <a:lumMod val="75000"/>
                  </a:schemeClr>
                </a:solidFill>
              </a:rPr>
              <a:t>School</a:t>
            </a:r>
            <a:endParaRPr lang="en-US" sz="2300" b="1" dirty="0" smtClean="0">
              <a:solidFill>
                <a:schemeClr val="accent2">
                  <a:lumMod val="75000"/>
                </a:schemeClr>
              </a:solidFill>
            </a:endParaRPr>
          </a:p>
          <a:p>
            <a:pPr marL="0" indent="0" algn="ctr">
              <a:buNone/>
            </a:pPr>
            <a:r>
              <a:rPr lang="en-US" sz="2300" b="1" dirty="0" smtClean="0">
                <a:solidFill>
                  <a:schemeClr val="tx1"/>
                </a:solidFill>
              </a:rPr>
              <a:t>Daily Schedule </a:t>
            </a:r>
          </a:p>
          <a:p>
            <a:pPr>
              <a:buFont typeface="Wingdings" panose="05000000000000000000" pitchFamily="2" charset="2"/>
              <a:buChar char="Ø"/>
            </a:pPr>
            <a:r>
              <a:rPr lang="en-US" sz="2000" dirty="0" smtClean="0">
                <a:solidFill>
                  <a:schemeClr val="tx1"/>
                </a:solidFill>
              </a:rPr>
              <a:t>Schedules </a:t>
            </a:r>
            <a:r>
              <a:rPr lang="en-US" sz="2000" dirty="0" smtClean="0">
                <a:solidFill>
                  <a:schemeClr val="tx1"/>
                </a:solidFill>
              </a:rPr>
              <a:t>usually </a:t>
            </a:r>
            <a:r>
              <a:rPr lang="en-US" sz="2000" dirty="0" smtClean="0">
                <a:solidFill>
                  <a:schemeClr val="tx1"/>
                </a:solidFill>
              </a:rPr>
              <a:t>consists of…</a:t>
            </a:r>
          </a:p>
          <a:p>
            <a:pPr lvl="1">
              <a:buFont typeface="Wingdings" panose="05000000000000000000" pitchFamily="2" charset="2"/>
              <a:buChar char="Ø"/>
            </a:pPr>
            <a:r>
              <a:rPr lang="en-US" sz="2000" dirty="0" smtClean="0">
                <a:solidFill>
                  <a:schemeClr val="tx1"/>
                </a:solidFill>
              </a:rPr>
              <a:t>Eight class </a:t>
            </a:r>
            <a:r>
              <a:rPr lang="en-US" sz="2000" dirty="0" smtClean="0">
                <a:solidFill>
                  <a:schemeClr val="tx1"/>
                </a:solidFill>
              </a:rPr>
              <a:t>periods </a:t>
            </a:r>
            <a:r>
              <a:rPr lang="en-US" sz="2000" dirty="0" smtClean="0">
                <a:solidFill>
                  <a:schemeClr val="tx1"/>
                </a:solidFill>
              </a:rPr>
              <a:t>47 </a:t>
            </a:r>
            <a:r>
              <a:rPr lang="en-US" sz="2000" dirty="0" smtClean="0">
                <a:solidFill>
                  <a:schemeClr val="tx1"/>
                </a:solidFill>
              </a:rPr>
              <a:t>minutes long</a:t>
            </a:r>
          </a:p>
          <a:p>
            <a:pPr lvl="1">
              <a:buFont typeface="Wingdings" panose="05000000000000000000" pitchFamily="2" charset="2"/>
              <a:buChar char="Ø"/>
            </a:pPr>
            <a:r>
              <a:rPr lang="en-US" sz="2000" dirty="0" smtClean="0">
                <a:solidFill>
                  <a:schemeClr val="tx1"/>
                </a:solidFill>
              </a:rPr>
              <a:t>One “prep” period </a:t>
            </a:r>
          </a:p>
          <a:p>
            <a:pPr lvl="1">
              <a:buFont typeface="Wingdings" panose="05000000000000000000" pitchFamily="2" charset="2"/>
              <a:buChar char="Ø"/>
            </a:pPr>
            <a:r>
              <a:rPr lang="en-US" sz="2000" dirty="0" smtClean="0">
                <a:solidFill>
                  <a:schemeClr val="tx1"/>
                </a:solidFill>
              </a:rPr>
              <a:t>A 30-minute lunch break during the middle of your </a:t>
            </a:r>
            <a:r>
              <a:rPr lang="en-US" sz="2000" dirty="0" smtClean="0">
                <a:solidFill>
                  <a:schemeClr val="tx1"/>
                </a:solidFill>
              </a:rPr>
              <a:t>day</a:t>
            </a:r>
          </a:p>
          <a:p>
            <a:pPr lvl="1">
              <a:buFont typeface="Wingdings" panose="05000000000000000000" pitchFamily="2" charset="2"/>
              <a:buChar char="Ø"/>
            </a:pPr>
            <a:r>
              <a:rPr lang="en-US" sz="2000" dirty="0" smtClean="0">
                <a:solidFill>
                  <a:schemeClr val="tx1"/>
                </a:solidFill>
              </a:rPr>
              <a:t>Students have three minutes passing time to get to their next class</a:t>
            </a:r>
          </a:p>
          <a:p>
            <a:pPr lvl="1">
              <a:buFont typeface="Wingdings" panose="05000000000000000000" pitchFamily="2" charset="2"/>
              <a:buChar char="Ø"/>
            </a:pPr>
            <a:r>
              <a:rPr lang="en-US" sz="2000" dirty="0">
                <a:solidFill>
                  <a:schemeClr val="tx1"/>
                </a:solidFill>
              </a:rPr>
              <a:t>During the teacher’s prep period you may be utilized in another area.</a:t>
            </a:r>
          </a:p>
          <a:p>
            <a:pPr lvl="1">
              <a:buFont typeface="Wingdings" panose="05000000000000000000" pitchFamily="2" charset="2"/>
              <a:buChar char="Ø"/>
            </a:pPr>
            <a:endParaRPr lang="en-US" sz="2000" dirty="0">
              <a:solidFill>
                <a:schemeClr val="tx1"/>
              </a:solidFill>
            </a:endParaRPr>
          </a:p>
        </p:txBody>
      </p:sp>
      <p:sp>
        <p:nvSpPr>
          <p:cNvPr id="6" name="Title 1"/>
          <p:cNvSpPr txBox="1">
            <a:spLocks/>
          </p:cNvSpPr>
          <p:nvPr/>
        </p:nvSpPr>
        <p:spPr>
          <a:xfrm>
            <a:off x="677334" y="571699"/>
            <a:ext cx="8596668" cy="128743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t>During Classes</a:t>
            </a:r>
            <a:endParaRPr lang="en-US" sz="4400" dirty="0"/>
          </a:p>
        </p:txBody>
      </p:sp>
    </p:spTree>
    <p:extLst>
      <p:ext uri="{BB962C8B-B14F-4D97-AF65-F5344CB8AC3E}">
        <p14:creationId xmlns:p14="http://schemas.microsoft.com/office/powerpoint/2010/main" val="918172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97" y="154659"/>
            <a:ext cx="8596668" cy="1533099"/>
          </a:xfrm>
        </p:spPr>
        <p:txBody>
          <a:bodyPr/>
          <a:lstStyle/>
          <a:p>
            <a:r>
              <a:rPr lang="en-US" dirty="0" smtClean="0"/>
              <a:t>Finishing the Day</a:t>
            </a:r>
            <a:endParaRPr lang="en-US" dirty="0"/>
          </a:p>
        </p:txBody>
      </p:sp>
      <p:sp>
        <p:nvSpPr>
          <p:cNvPr id="3" name="Text Placeholder 2"/>
          <p:cNvSpPr>
            <a:spLocks noGrp="1"/>
          </p:cNvSpPr>
          <p:nvPr>
            <p:ph type="body" idx="1"/>
          </p:nvPr>
        </p:nvSpPr>
        <p:spPr>
          <a:xfrm>
            <a:off x="715339" y="1895301"/>
            <a:ext cx="8596668" cy="4377210"/>
          </a:xfrm>
        </p:spPr>
        <p:txBody>
          <a:bodyPr>
            <a:noAutofit/>
          </a:bodyPr>
          <a:lstStyle/>
          <a:p>
            <a:r>
              <a:rPr lang="en-US" sz="2300" dirty="0" smtClean="0">
                <a:solidFill>
                  <a:schemeClr val="tx1"/>
                </a:solidFill>
              </a:rPr>
              <a:t>At the End of the Day….</a:t>
            </a:r>
          </a:p>
          <a:p>
            <a:endParaRPr lang="en-US" sz="2300" dirty="0">
              <a:solidFill>
                <a:schemeClr val="tx1"/>
              </a:solidFill>
            </a:endParaRPr>
          </a:p>
          <a:p>
            <a:pPr marL="285750" indent="-285750">
              <a:buFont typeface="Wingdings" panose="05000000000000000000" pitchFamily="2" charset="2"/>
              <a:buChar char="Ø"/>
            </a:pPr>
            <a:r>
              <a:rPr lang="en-US" sz="2300" u="sng" dirty="0" smtClean="0">
                <a:solidFill>
                  <a:schemeClr val="tx1"/>
                </a:solidFill>
              </a:rPr>
              <a:t>Clean up the </a:t>
            </a:r>
            <a:r>
              <a:rPr lang="en-US" sz="2300" u="sng" dirty="0" smtClean="0">
                <a:solidFill>
                  <a:schemeClr val="tx1"/>
                </a:solidFill>
              </a:rPr>
              <a:t>room</a:t>
            </a:r>
            <a:r>
              <a:rPr lang="en-US" sz="2300" dirty="0" smtClean="0">
                <a:solidFill>
                  <a:schemeClr val="tx1"/>
                </a:solidFill>
              </a:rPr>
              <a:t> - </a:t>
            </a:r>
            <a:r>
              <a:rPr lang="en-US" sz="2300" dirty="0" smtClean="0">
                <a:solidFill>
                  <a:schemeClr val="tx1"/>
                </a:solidFill>
              </a:rPr>
              <a:t>Put materials away, </a:t>
            </a:r>
            <a:r>
              <a:rPr lang="en-US" sz="2300" dirty="0" smtClean="0">
                <a:solidFill>
                  <a:schemeClr val="tx1"/>
                </a:solidFill>
              </a:rPr>
              <a:t>organize </a:t>
            </a:r>
            <a:r>
              <a:rPr lang="en-US" sz="2300" dirty="0" smtClean="0">
                <a:solidFill>
                  <a:schemeClr val="tx1"/>
                </a:solidFill>
              </a:rPr>
              <a:t>completed student work, put up student chairs (a janitor will vacuum the floor, otherwise </a:t>
            </a:r>
            <a:r>
              <a:rPr lang="en-US" sz="2300" dirty="0" smtClean="0">
                <a:solidFill>
                  <a:schemeClr val="tx1"/>
                </a:solidFill>
              </a:rPr>
              <a:t>clean-up </a:t>
            </a:r>
            <a:r>
              <a:rPr lang="en-US" sz="2300" dirty="0" smtClean="0">
                <a:solidFill>
                  <a:schemeClr val="tx1"/>
                </a:solidFill>
              </a:rPr>
              <a:t>is the teacher’s responsibility)</a:t>
            </a:r>
          </a:p>
          <a:p>
            <a:pPr marL="285750" indent="-285750">
              <a:buFont typeface="Wingdings" panose="05000000000000000000" pitchFamily="2" charset="2"/>
              <a:buChar char="Ø"/>
            </a:pPr>
            <a:endParaRPr lang="en-US" sz="2300" dirty="0">
              <a:solidFill>
                <a:schemeClr val="tx1"/>
              </a:solidFill>
            </a:endParaRPr>
          </a:p>
          <a:p>
            <a:pPr marL="285750" indent="-285750">
              <a:buFont typeface="Wingdings" panose="05000000000000000000" pitchFamily="2" charset="2"/>
              <a:buChar char="Ø"/>
            </a:pPr>
            <a:r>
              <a:rPr lang="en-US" sz="2300" u="sng" dirty="0" smtClean="0">
                <a:solidFill>
                  <a:schemeClr val="tx1"/>
                </a:solidFill>
              </a:rPr>
              <a:t>Shut down and Turn off</a:t>
            </a:r>
            <a:r>
              <a:rPr lang="en-US" sz="2300" dirty="0" smtClean="0">
                <a:solidFill>
                  <a:schemeClr val="tx1"/>
                </a:solidFill>
              </a:rPr>
              <a:t>- Computers, tablets, projectors, document cameras and lights should be shut down and turned off. </a:t>
            </a:r>
            <a:endParaRPr lang="en-US" sz="2300" dirty="0" smtClean="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9093" y="257908"/>
            <a:ext cx="1531483" cy="2146939"/>
          </a:xfrm>
          <a:prstGeom prst="rect">
            <a:avLst/>
          </a:prstGeom>
        </p:spPr>
      </p:pic>
    </p:spTree>
    <p:extLst>
      <p:ext uri="{BB962C8B-B14F-4D97-AF65-F5344CB8AC3E}">
        <p14:creationId xmlns:p14="http://schemas.microsoft.com/office/powerpoint/2010/main" val="3185012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97" y="154659"/>
            <a:ext cx="8596668" cy="1533099"/>
          </a:xfrm>
        </p:spPr>
        <p:txBody>
          <a:bodyPr/>
          <a:lstStyle/>
          <a:p>
            <a:r>
              <a:rPr lang="en-US" dirty="0" smtClean="0"/>
              <a:t>Finishing the Day</a:t>
            </a:r>
            <a:endParaRPr lang="en-US" dirty="0"/>
          </a:p>
        </p:txBody>
      </p:sp>
      <p:sp>
        <p:nvSpPr>
          <p:cNvPr id="3" name="Text Placeholder 2"/>
          <p:cNvSpPr>
            <a:spLocks noGrp="1"/>
          </p:cNvSpPr>
          <p:nvPr>
            <p:ph type="body" idx="1"/>
          </p:nvPr>
        </p:nvSpPr>
        <p:spPr>
          <a:xfrm>
            <a:off x="1919106" y="1435261"/>
            <a:ext cx="7849928" cy="5057169"/>
          </a:xfrm>
        </p:spPr>
        <p:txBody>
          <a:bodyPr anchor="t">
            <a:noAutofit/>
          </a:bodyPr>
          <a:lstStyle/>
          <a:p>
            <a:r>
              <a:rPr lang="en-US" sz="2300" dirty="0" smtClean="0">
                <a:solidFill>
                  <a:schemeClr val="tx1"/>
                </a:solidFill>
              </a:rPr>
              <a:t>At the End of the Day</a:t>
            </a:r>
            <a:r>
              <a:rPr lang="en-US" sz="2300" dirty="0" smtClean="0">
                <a:solidFill>
                  <a:schemeClr val="tx1"/>
                </a:solidFill>
              </a:rPr>
              <a:t>….</a:t>
            </a:r>
            <a:endParaRPr lang="en-US" sz="2300" dirty="0">
              <a:solidFill>
                <a:schemeClr val="tx1"/>
              </a:solidFill>
            </a:endParaRPr>
          </a:p>
          <a:p>
            <a:pPr marL="285750" indent="-285750">
              <a:buFont typeface="Wingdings" panose="05000000000000000000" pitchFamily="2" charset="2"/>
              <a:buChar char="Ø"/>
            </a:pPr>
            <a:r>
              <a:rPr lang="en-US" sz="2300" u="sng" dirty="0" smtClean="0">
                <a:solidFill>
                  <a:schemeClr val="tx1"/>
                </a:solidFill>
              </a:rPr>
              <a:t>Leave a note- </a:t>
            </a:r>
            <a:r>
              <a:rPr lang="en-US" sz="2300" dirty="0">
                <a:solidFill>
                  <a:schemeClr val="tx1"/>
                </a:solidFill>
              </a:rPr>
              <a:t>I</a:t>
            </a:r>
            <a:r>
              <a:rPr lang="en-US" sz="2300" dirty="0" smtClean="0">
                <a:solidFill>
                  <a:schemeClr val="tx1"/>
                </a:solidFill>
              </a:rPr>
              <a:t>nformation about curriculum completed (especially if something was not completed), student behavior, and things that helped or hindered your success are extremely valuable to the teacher you are replacing</a:t>
            </a:r>
            <a:r>
              <a:rPr lang="en-US" sz="2300" dirty="0" smtClean="0">
                <a:solidFill>
                  <a:schemeClr val="tx1"/>
                </a:solidFill>
              </a:rPr>
              <a:t>.</a:t>
            </a:r>
            <a:endParaRPr lang="en-US" sz="2300" dirty="0">
              <a:solidFill>
                <a:schemeClr val="tx1"/>
              </a:solidFill>
            </a:endParaRPr>
          </a:p>
          <a:p>
            <a:pPr marL="285750" indent="-285750">
              <a:buFont typeface="Wingdings" panose="05000000000000000000" pitchFamily="2" charset="2"/>
              <a:buChar char="Ø"/>
            </a:pPr>
            <a:r>
              <a:rPr lang="en-US" sz="2300" dirty="0" smtClean="0">
                <a:solidFill>
                  <a:schemeClr val="tx1"/>
                </a:solidFill>
              </a:rPr>
              <a:t>Leave completed student work and other materials on teacher’s desk, or where binder/materials were located when you arrived</a:t>
            </a:r>
            <a:r>
              <a:rPr lang="en-US" sz="2300" dirty="0" smtClean="0">
                <a:solidFill>
                  <a:schemeClr val="tx1"/>
                </a:solidFill>
              </a:rPr>
              <a:t>.</a:t>
            </a:r>
          </a:p>
          <a:p>
            <a:pPr marL="285750" indent="-285750">
              <a:buFont typeface="Wingdings" panose="05000000000000000000" pitchFamily="2" charset="2"/>
              <a:buChar char="Ø"/>
            </a:pPr>
            <a:r>
              <a:rPr lang="en-US" sz="2300" u="sng" dirty="0">
                <a:solidFill>
                  <a:schemeClr val="tx1"/>
                </a:solidFill>
              </a:rPr>
              <a:t>Chromebook</a:t>
            </a:r>
            <a:r>
              <a:rPr lang="en-US" sz="2300" dirty="0">
                <a:solidFill>
                  <a:schemeClr val="tx1"/>
                </a:solidFill>
              </a:rPr>
              <a:t> </a:t>
            </a:r>
            <a:r>
              <a:rPr lang="mr-IN" sz="2300" dirty="0">
                <a:solidFill>
                  <a:schemeClr val="tx1"/>
                </a:solidFill>
              </a:rPr>
              <a:t>–</a:t>
            </a:r>
            <a:r>
              <a:rPr lang="en-US" sz="2300" dirty="0">
                <a:solidFill>
                  <a:schemeClr val="tx1"/>
                </a:solidFill>
              </a:rPr>
              <a:t> Return your </a:t>
            </a:r>
            <a:r>
              <a:rPr lang="en-US" sz="2300" dirty="0" smtClean="0">
                <a:solidFill>
                  <a:schemeClr val="tx1"/>
                </a:solidFill>
              </a:rPr>
              <a:t>Chromebook to the library.</a:t>
            </a:r>
          </a:p>
          <a:p>
            <a:pPr marL="285750" indent="-285750">
              <a:buFont typeface="Wingdings" panose="05000000000000000000" pitchFamily="2" charset="2"/>
              <a:buChar char="Ø"/>
            </a:pPr>
            <a:r>
              <a:rPr lang="en-US" sz="2300" u="sng" dirty="0" smtClean="0">
                <a:solidFill>
                  <a:schemeClr val="tx1"/>
                </a:solidFill>
              </a:rPr>
              <a:t>Keys</a:t>
            </a:r>
            <a:r>
              <a:rPr lang="en-US" sz="2300" dirty="0" smtClean="0">
                <a:solidFill>
                  <a:schemeClr val="tx1"/>
                </a:solidFill>
              </a:rPr>
              <a:t> </a:t>
            </a:r>
            <a:r>
              <a:rPr lang="mr-IN" sz="2300" dirty="0" smtClean="0">
                <a:solidFill>
                  <a:schemeClr val="tx1"/>
                </a:solidFill>
              </a:rPr>
              <a:t>–</a:t>
            </a:r>
            <a:r>
              <a:rPr lang="en-US" sz="2300" dirty="0" smtClean="0">
                <a:solidFill>
                  <a:schemeClr val="tx1"/>
                </a:solidFill>
              </a:rPr>
              <a:t> Return your keys to the office.</a:t>
            </a:r>
            <a:endParaRPr lang="en-US" sz="2300" dirty="0">
              <a:solidFill>
                <a:schemeClr val="tx1"/>
              </a:solidFill>
            </a:endParaRPr>
          </a:p>
          <a:p>
            <a:pPr marL="285750" indent="-285750">
              <a:buFont typeface="Wingdings" panose="05000000000000000000" pitchFamily="2" charset="2"/>
              <a:buChar char="Ø"/>
            </a:pPr>
            <a:endParaRPr lang="en-US" sz="2300" dirty="0" smtClean="0">
              <a:solidFill>
                <a:schemeClr val="tx1"/>
              </a:solidFill>
            </a:endParaRPr>
          </a:p>
          <a:p>
            <a:pPr marL="285750" indent="-285750">
              <a:buFont typeface="Wingdings" panose="05000000000000000000" pitchFamily="2" charset="2"/>
              <a:buChar char="Ø"/>
            </a:pPr>
            <a:endParaRPr lang="en-US" sz="2300" dirty="0"/>
          </a:p>
          <a:p>
            <a:pPr marL="285750" indent="-285750">
              <a:buFont typeface="Wingdings" panose="05000000000000000000" pitchFamily="2" charset="2"/>
              <a:buChar char="Ø"/>
            </a:pPr>
            <a:endParaRPr lang="en-US" sz="23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54" y="2769325"/>
            <a:ext cx="1531483" cy="2146939"/>
          </a:xfrm>
          <a:prstGeom prst="rect">
            <a:avLst/>
          </a:prstGeom>
        </p:spPr>
      </p:pic>
    </p:spTree>
    <p:extLst>
      <p:ext uri="{BB962C8B-B14F-4D97-AF65-F5344CB8AC3E}">
        <p14:creationId xmlns:p14="http://schemas.microsoft.com/office/powerpoint/2010/main" val="3982848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483" y="1113178"/>
            <a:ext cx="8596668" cy="1320800"/>
          </a:xfrm>
        </p:spPr>
        <p:txBody>
          <a:bodyPr>
            <a:normAutofit/>
          </a:bodyPr>
          <a:lstStyle/>
          <a:p>
            <a:r>
              <a:rPr lang="en-US" sz="4400" dirty="0" smtClean="0"/>
              <a:t>Substitute Resources</a:t>
            </a:r>
            <a:endParaRPr lang="en-US" sz="4400" dirty="0"/>
          </a:p>
        </p:txBody>
      </p:sp>
      <p:sp>
        <p:nvSpPr>
          <p:cNvPr id="3" name="Content Placeholder 2"/>
          <p:cNvSpPr>
            <a:spLocks noGrp="1"/>
          </p:cNvSpPr>
          <p:nvPr>
            <p:ph idx="1"/>
          </p:nvPr>
        </p:nvSpPr>
        <p:spPr>
          <a:xfrm>
            <a:off x="131175" y="2459458"/>
            <a:ext cx="10147143" cy="1776877"/>
          </a:xfrm>
        </p:spPr>
        <p:txBody>
          <a:bodyPr>
            <a:normAutofit/>
          </a:bodyPr>
          <a:lstStyle/>
          <a:p>
            <a:pPr>
              <a:buFont typeface="Wingdings" panose="05000000000000000000" pitchFamily="2" charset="2"/>
              <a:buChar char="Ø"/>
            </a:pPr>
            <a:r>
              <a:rPr lang="en-US" sz="2300" dirty="0" smtClean="0">
                <a:solidFill>
                  <a:schemeClr val="tx1"/>
                </a:solidFill>
              </a:rPr>
              <a:t>Access training and resources on the </a:t>
            </a:r>
            <a:r>
              <a:rPr lang="en-US" sz="2300" dirty="0" smtClean="0">
                <a:solidFill>
                  <a:schemeClr val="tx1"/>
                </a:solidFill>
              </a:rPr>
              <a:t>Tonasket </a:t>
            </a:r>
            <a:r>
              <a:rPr lang="en-US" sz="2300" dirty="0" smtClean="0">
                <a:solidFill>
                  <a:schemeClr val="tx1"/>
                </a:solidFill>
              </a:rPr>
              <a:t>Public Schools website.</a:t>
            </a:r>
          </a:p>
          <a:p>
            <a:pPr>
              <a:buFont typeface="Wingdings" panose="05000000000000000000" pitchFamily="2" charset="2"/>
              <a:buChar char="Ø"/>
            </a:pPr>
            <a:r>
              <a:rPr lang="en-US" sz="2300" dirty="0">
                <a:solidFill>
                  <a:schemeClr val="tx1"/>
                </a:solidFill>
              </a:rPr>
              <a:t>Go </a:t>
            </a:r>
            <a:r>
              <a:rPr lang="en-US" sz="2300" dirty="0" smtClean="0">
                <a:solidFill>
                  <a:schemeClr val="tx1"/>
                </a:solidFill>
              </a:rPr>
              <a:t>to: </a:t>
            </a:r>
            <a:r>
              <a:rPr lang="en-US" sz="2300" dirty="0" smtClean="0">
                <a:solidFill>
                  <a:schemeClr val="tx1"/>
                </a:solidFill>
                <a:hlinkClick r:id="rId2"/>
              </a:rPr>
              <a:t>http</a:t>
            </a:r>
            <a:r>
              <a:rPr lang="en-US" sz="2300" dirty="0">
                <a:solidFill>
                  <a:schemeClr val="tx1"/>
                </a:solidFill>
                <a:hlinkClick r:id="rId2"/>
              </a:rPr>
              <a:t>://</a:t>
            </a:r>
            <a:r>
              <a:rPr lang="en-US" sz="2300" dirty="0" smtClean="0">
                <a:solidFill>
                  <a:schemeClr val="tx1"/>
                </a:solidFill>
                <a:hlinkClick r:id="rId2"/>
              </a:rPr>
              <a:t>www.tonasket.wednet.edu/for_staff/substitute_resources</a:t>
            </a:r>
            <a:endParaRPr lang="en-US" sz="2300" dirty="0" smtClean="0">
              <a:solidFill>
                <a:schemeClr val="tx1"/>
              </a:solidFill>
            </a:endParaRPr>
          </a:p>
          <a:p>
            <a:pPr marL="0" indent="0">
              <a:buNone/>
            </a:pPr>
            <a:endParaRPr lang="en-US" dirty="0" smtClean="0"/>
          </a:p>
          <a:p>
            <a:pPr marL="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794" y="3831219"/>
            <a:ext cx="2839253" cy="2839253"/>
          </a:xfrm>
          <a:prstGeom prst="rect">
            <a:avLst/>
          </a:prstGeom>
        </p:spPr>
      </p:pic>
    </p:spTree>
    <p:extLst>
      <p:ext uri="{BB962C8B-B14F-4D97-AF65-F5344CB8AC3E}">
        <p14:creationId xmlns:p14="http://schemas.microsoft.com/office/powerpoint/2010/main" val="153997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38616"/>
            <a:ext cx="8596668" cy="1320800"/>
          </a:xfrm>
        </p:spPr>
        <p:txBody>
          <a:bodyPr>
            <a:normAutofit/>
          </a:bodyPr>
          <a:lstStyle/>
          <a:p>
            <a:r>
              <a:rPr lang="en-US" sz="4400" dirty="0" smtClean="0"/>
              <a:t>Thank You!</a:t>
            </a:r>
            <a:endParaRPr lang="en-US" sz="4400" dirty="0"/>
          </a:p>
        </p:txBody>
      </p:sp>
      <p:sp>
        <p:nvSpPr>
          <p:cNvPr id="3" name="Content Placeholder 2"/>
          <p:cNvSpPr>
            <a:spLocks noGrp="1"/>
          </p:cNvSpPr>
          <p:nvPr>
            <p:ph idx="1"/>
          </p:nvPr>
        </p:nvSpPr>
        <p:spPr>
          <a:xfrm>
            <a:off x="374245" y="1730252"/>
            <a:ext cx="8549838" cy="1973645"/>
          </a:xfrm>
        </p:spPr>
        <p:txBody>
          <a:bodyPr>
            <a:normAutofit/>
          </a:bodyPr>
          <a:lstStyle/>
          <a:p>
            <a:pPr marL="0" indent="0">
              <a:buNone/>
            </a:pPr>
            <a:r>
              <a:rPr lang="en-US" sz="2300" dirty="0" smtClean="0">
                <a:solidFill>
                  <a:schemeClr val="tx1"/>
                </a:solidFill>
              </a:rPr>
              <a:t>Thank you for your service to the Tonasket School District. We value your work and sincerely feel that every substitute is an important part of our educational program.</a:t>
            </a:r>
            <a:endParaRPr lang="en-US" sz="2300" dirty="0" smtClean="0">
              <a:solidFill>
                <a:schemeClr val="tx1"/>
              </a:solidFill>
            </a:endParaRPr>
          </a:p>
          <a:p>
            <a:pPr marL="0" indent="0">
              <a:buNone/>
            </a:pPr>
            <a:endParaRPr lang="en-US" dirty="0" smtClean="0"/>
          </a:p>
          <a:p>
            <a:pPr marL="0" indent="0">
              <a:buNone/>
            </a:pPr>
            <a:r>
              <a:rPr lang="en-US" dirty="0" smtClean="0"/>
              <a:t> </a:t>
            </a:r>
            <a:endParaRPr lang="en-US" dirty="0"/>
          </a:p>
        </p:txBody>
      </p:sp>
      <p:pic>
        <p:nvPicPr>
          <p:cNvPr id="6" name="Picture 5"/>
          <p:cNvPicPr>
            <a:picLocks noChangeAspect="1"/>
          </p:cNvPicPr>
          <p:nvPr/>
        </p:nvPicPr>
        <p:blipFill>
          <a:blip r:embed="rId2"/>
          <a:stretch>
            <a:fillRect/>
          </a:stretch>
        </p:blipFill>
        <p:spPr>
          <a:xfrm>
            <a:off x="1194764" y="3056757"/>
            <a:ext cx="6908800" cy="3568700"/>
          </a:xfrm>
          <a:prstGeom prst="rect">
            <a:avLst/>
          </a:prstGeom>
        </p:spPr>
      </p:pic>
    </p:spTree>
    <p:extLst>
      <p:ext uri="{BB962C8B-B14F-4D97-AF65-F5344CB8AC3E}">
        <p14:creationId xmlns:p14="http://schemas.microsoft.com/office/powerpoint/2010/main" val="118206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Arrival </a:t>
            </a:r>
            <a:endParaRPr lang="en-US" sz="4400" dirty="0"/>
          </a:p>
        </p:txBody>
      </p:sp>
      <p:sp>
        <p:nvSpPr>
          <p:cNvPr id="3" name="Content Placeholder 2"/>
          <p:cNvSpPr>
            <a:spLocks noGrp="1"/>
          </p:cNvSpPr>
          <p:nvPr>
            <p:ph idx="1"/>
          </p:nvPr>
        </p:nvSpPr>
        <p:spPr>
          <a:xfrm>
            <a:off x="768751" y="2831978"/>
            <a:ext cx="9185477" cy="2592729"/>
          </a:xfrm>
        </p:spPr>
        <p:txBody>
          <a:bodyPr>
            <a:normAutofit/>
          </a:bodyPr>
          <a:lstStyle/>
          <a:p>
            <a:pPr marL="0" indent="0">
              <a:buNone/>
            </a:pPr>
            <a:endParaRPr lang="en-US" sz="2300" dirty="0"/>
          </a:p>
          <a:p>
            <a:pPr>
              <a:buFont typeface="Wingdings" panose="05000000000000000000" pitchFamily="2" charset="2"/>
              <a:buChar char="Ø"/>
            </a:pPr>
            <a:r>
              <a:rPr lang="en-US" sz="2500" dirty="0" smtClean="0">
                <a:solidFill>
                  <a:schemeClr val="tx1"/>
                </a:solidFill>
              </a:rPr>
              <a:t>Certificated substitute teacher’s d</a:t>
            </a:r>
            <a:r>
              <a:rPr lang="en-US" sz="2500" dirty="0" smtClean="0">
                <a:solidFill>
                  <a:schemeClr val="tx1"/>
                </a:solidFill>
              </a:rPr>
              <a:t>uty time begins at 8:00 AM. Please arrive in plenty of time to start work on time.</a:t>
            </a:r>
            <a:endParaRPr lang="en-US" sz="2500" dirty="0" smtClean="0">
              <a:solidFill>
                <a:schemeClr val="tx1"/>
              </a:solidFill>
            </a:endParaRPr>
          </a:p>
          <a:p>
            <a:pPr>
              <a:buFont typeface="Wingdings" panose="05000000000000000000" pitchFamily="2" charset="2"/>
              <a:buChar char="Ø"/>
            </a:pPr>
            <a:r>
              <a:rPr lang="en-US" sz="2500" dirty="0" smtClean="0">
                <a:solidFill>
                  <a:schemeClr val="tx1"/>
                </a:solidFill>
              </a:rPr>
              <a:t>Check AESOP for starting time for adjusted schedules for some assignments.</a:t>
            </a:r>
            <a:endParaRPr lang="en-US" sz="2500" dirty="0" smtClean="0">
              <a:solidFill>
                <a:schemeClr val="tx1"/>
              </a:solidFill>
            </a:endParaRPr>
          </a:p>
          <a:p>
            <a:pPr marL="0" indent="0">
              <a:buNone/>
            </a:pPr>
            <a:endParaRPr lang="en-US" dirty="0"/>
          </a:p>
          <a:p>
            <a:endParaRPr lang="en-US" dirty="0" smtClean="0"/>
          </a:p>
          <a:p>
            <a:endParaRPr lang="en-US" dirty="0" smtClean="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2" y="981707"/>
            <a:ext cx="1962098" cy="205994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89880840"/>
              </p:ext>
            </p:extLst>
          </p:nvPr>
        </p:nvGraphicFramePr>
        <p:xfrm>
          <a:off x="677333" y="1348618"/>
          <a:ext cx="4241907" cy="1483360"/>
        </p:xfrm>
        <a:graphic>
          <a:graphicData uri="http://schemas.openxmlformats.org/drawingml/2006/table">
            <a:tbl>
              <a:tblPr firstRow="1" bandRow="1">
                <a:tableStyleId>{5C22544A-7EE6-4342-B048-85BDC9FD1C3A}</a:tableStyleId>
              </a:tblPr>
              <a:tblGrid>
                <a:gridCol w="1741776"/>
                <a:gridCol w="2500131"/>
              </a:tblGrid>
              <a:tr h="370840">
                <a:tc>
                  <a:txBody>
                    <a:bodyPr/>
                    <a:lstStyle/>
                    <a:p>
                      <a:endParaRPr lang="en-US" dirty="0"/>
                    </a:p>
                  </a:txBody>
                  <a:tcPr/>
                </a:tc>
                <a:tc>
                  <a:txBody>
                    <a:bodyPr/>
                    <a:lstStyle/>
                    <a:p>
                      <a:r>
                        <a:rPr lang="en-US" dirty="0" smtClean="0"/>
                        <a:t>Full Day</a:t>
                      </a:r>
                      <a:endParaRPr lang="en-US" dirty="0"/>
                    </a:p>
                  </a:txBody>
                  <a:tcPr/>
                </a:tc>
              </a:tr>
              <a:tr h="370840">
                <a:tc>
                  <a:txBody>
                    <a:bodyPr/>
                    <a:lstStyle/>
                    <a:p>
                      <a:r>
                        <a:rPr lang="en-US" dirty="0" smtClean="0">
                          <a:solidFill>
                            <a:schemeClr val="tx1"/>
                          </a:solidFill>
                        </a:rPr>
                        <a:t>Elementary</a:t>
                      </a:r>
                      <a:endParaRPr lang="en-US" dirty="0">
                        <a:solidFill>
                          <a:schemeClr val="tx1"/>
                        </a:solidFill>
                      </a:endParaRPr>
                    </a:p>
                  </a:txBody>
                  <a:tcPr/>
                </a:tc>
                <a:tc>
                  <a:txBody>
                    <a:bodyPr/>
                    <a:lstStyle/>
                    <a:p>
                      <a:r>
                        <a:rPr lang="en-US" dirty="0" smtClean="0">
                          <a:solidFill>
                            <a:schemeClr val="tx1"/>
                          </a:solidFill>
                        </a:rPr>
                        <a:t>8:00 AM - 3:30 PM</a:t>
                      </a:r>
                      <a:endParaRPr lang="en-US" dirty="0">
                        <a:solidFill>
                          <a:schemeClr val="tx1"/>
                        </a:solidFill>
                      </a:endParaRPr>
                    </a:p>
                  </a:txBody>
                  <a:tcPr/>
                </a:tc>
              </a:tr>
              <a:tr h="370840">
                <a:tc>
                  <a:txBody>
                    <a:bodyPr/>
                    <a:lstStyle/>
                    <a:p>
                      <a:r>
                        <a:rPr lang="en-US" dirty="0" smtClean="0">
                          <a:solidFill>
                            <a:schemeClr val="tx1"/>
                          </a:solidFill>
                        </a:rPr>
                        <a:t>Middle School</a:t>
                      </a:r>
                      <a:endParaRPr lang="en-US" dirty="0">
                        <a:solidFill>
                          <a:schemeClr val="tx1"/>
                        </a:solidFill>
                      </a:endParaRPr>
                    </a:p>
                  </a:txBody>
                  <a:tcPr/>
                </a:tc>
                <a:tc>
                  <a:txBody>
                    <a:bodyPr/>
                    <a:lstStyle/>
                    <a:p>
                      <a:r>
                        <a:rPr lang="en-US" dirty="0" smtClean="0">
                          <a:solidFill>
                            <a:schemeClr val="tx1"/>
                          </a:solidFill>
                        </a:rPr>
                        <a:t>8:00 AM - 3:30 PM</a:t>
                      </a:r>
                      <a:endParaRPr lang="en-US" dirty="0">
                        <a:solidFill>
                          <a:schemeClr val="tx1"/>
                        </a:solidFill>
                      </a:endParaRPr>
                    </a:p>
                  </a:txBody>
                  <a:tcPr/>
                </a:tc>
              </a:tr>
              <a:tr h="370840">
                <a:tc>
                  <a:txBody>
                    <a:bodyPr/>
                    <a:lstStyle/>
                    <a:p>
                      <a:r>
                        <a:rPr lang="en-US" dirty="0" smtClean="0">
                          <a:solidFill>
                            <a:schemeClr val="tx1"/>
                          </a:solidFill>
                        </a:rPr>
                        <a:t>High</a:t>
                      </a:r>
                      <a:r>
                        <a:rPr lang="en-US" baseline="0" dirty="0" smtClean="0">
                          <a:solidFill>
                            <a:schemeClr val="tx1"/>
                          </a:solidFill>
                        </a:rPr>
                        <a:t> School</a:t>
                      </a:r>
                      <a:endParaRPr lang="en-US" dirty="0">
                        <a:solidFill>
                          <a:schemeClr val="tx1"/>
                        </a:solidFill>
                      </a:endParaRPr>
                    </a:p>
                  </a:txBody>
                  <a:tcPr/>
                </a:tc>
                <a:tc>
                  <a:txBody>
                    <a:bodyPr/>
                    <a:lstStyle/>
                    <a:p>
                      <a:r>
                        <a:rPr lang="en-US" dirty="0" smtClean="0">
                          <a:solidFill>
                            <a:schemeClr val="tx1"/>
                          </a:solidFill>
                        </a:rPr>
                        <a:t>8:00 AM - 3:30 PM</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1893680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91" y="366441"/>
            <a:ext cx="8596668" cy="1069075"/>
          </a:xfrm>
        </p:spPr>
        <p:txBody>
          <a:bodyPr>
            <a:normAutofit/>
          </a:bodyPr>
          <a:lstStyle/>
          <a:p>
            <a:r>
              <a:rPr lang="en-US" dirty="0" smtClean="0"/>
              <a:t>Checking In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7660" y="366441"/>
            <a:ext cx="1901588" cy="19015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90" y="3894612"/>
            <a:ext cx="4010635" cy="2673756"/>
          </a:xfrm>
          <a:prstGeom prst="rect">
            <a:avLst/>
          </a:prstGeom>
        </p:spPr>
      </p:pic>
      <p:sp>
        <p:nvSpPr>
          <p:cNvPr id="6" name="Text Placeholder 2"/>
          <p:cNvSpPr txBox="1">
            <a:spLocks/>
          </p:cNvSpPr>
          <p:nvPr/>
        </p:nvSpPr>
        <p:spPr>
          <a:xfrm>
            <a:off x="174643" y="1601787"/>
            <a:ext cx="9339747" cy="2414627"/>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285750" indent="-285750">
              <a:buFont typeface="Wingdings" panose="05000000000000000000" pitchFamily="2" charset="2"/>
              <a:buChar char="Ø"/>
            </a:pPr>
            <a:r>
              <a:rPr lang="en-US" sz="2100" dirty="0" smtClean="0">
                <a:solidFill>
                  <a:schemeClr val="tx1"/>
                </a:solidFill>
              </a:rPr>
              <a:t>When parking, please park in other locations than the front row.  Those parking spots are reserved for patrons to the school.</a:t>
            </a:r>
            <a:endParaRPr lang="en-US" sz="2100" dirty="0" smtClean="0">
              <a:solidFill>
                <a:schemeClr val="tx1"/>
              </a:solidFill>
            </a:endParaRPr>
          </a:p>
          <a:p>
            <a:pPr marL="285750" indent="-285750">
              <a:buFont typeface="Wingdings" panose="05000000000000000000" pitchFamily="2" charset="2"/>
              <a:buChar char="Ø"/>
            </a:pPr>
            <a:r>
              <a:rPr lang="en-US" sz="2100" dirty="0" smtClean="0">
                <a:solidFill>
                  <a:schemeClr val="tx1"/>
                </a:solidFill>
              </a:rPr>
              <a:t>Check in </a:t>
            </a:r>
            <a:r>
              <a:rPr lang="en-US" sz="2100" dirty="0" smtClean="0">
                <a:solidFill>
                  <a:schemeClr val="tx1"/>
                </a:solidFill>
              </a:rPr>
              <a:t>at</a:t>
            </a:r>
            <a:r>
              <a:rPr lang="en-US" sz="2100" dirty="0">
                <a:solidFill>
                  <a:schemeClr val="tx1"/>
                </a:solidFill>
              </a:rPr>
              <a:t> </a:t>
            </a:r>
            <a:r>
              <a:rPr lang="en-US" sz="2100" dirty="0" smtClean="0">
                <a:solidFill>
                  <a:schemeClr val="tx1"/>
                </a:solidFill>
              </a:rPr>
              <a:t>the </a:t>
            </a:r>
            <a:r>
              <a:rPr lang="en-US" sz="2100" dirty="0" smtClean="0">
                <a:solidFill>
                  <a:schemeClr val="tx1"/>
                </a:solidFill>
              </a:rPr>
              <a:t>office to </a:t>
            </a:r>
            <a:r>
              <a:rPr lang="en-US" sz="2100" dirty="0" smtClean="0">
                <a:solidFill>
                  <a:schemeClr val="tx1"/>
                </a:solidFill>
              </a:rPr>
              <a:t>sign </a:t>
            </a:r>
            <a:r>
              <a:rPr lang="en-US" sz="2100" dirty="0" smtClean="0">
                <a:solidFill>
                  <a:schemeClr val="tx1"/>
                </a:solidFill>
              </a:rPr>
              <a:t>in, pick up keys if needed and an ID badge.</a:t>
            </a:r>
          </a:p>
          <a:p>
            <a:pPr marL="285750" indent="-285750">
              <a:buFont typeface="Wingdings" panose="05000000000000000000" pitchFamily="2" charset="2"/>
              <a:buChar char="Ø"/>
            </a:pPr>
            <a:r>
              <a:rPr lang="en-US" sz="2100" dirty="0" smtClean="0">
                <a:solidFill>
                  <a:schemeClr val="tx1"/>
                </a:solidFill>
              </a:rPr>
              <a:t>The office staff will review the emergency procedures with you.</a:t>
            </a:r>
            <a:endParaRPr lang="en-US" sz="2100" dirty="0" smtClean="0">
              <a:solidFill>
                <a:schemeClr val="tx1"/>
              </a:solidFill>
            </a:endParaRPr>
          </a:p>
          <a:p>
            <a:pPr marL="285750" indent="-285750">
              <a:buFont typeface="Wingdings" panose="05000000000000000000" pitchFamily="2" charset="2"/>
              <a:buChar char="Ø"/>
            </a:pPr>
            <a:r>
              <a:rPr lang="en-US" sz="2100" dirty="0" smtClean="0">
                <a:solidFill>
                  <a:schemeClr val="tx1"/>
                </a:solidFill>
              </a:rPr>
              <a:t>Stop in the library to check out a Chromebook.</a:t>
            </a:r>
            <a:endParaRPr lang="en-US" sz="2100" dirty="0" smtClean="0">
              <a:solidFill>
                <a:schemeClr val="tx1"/>
              </a:solidFill>
            </a:endParaRPr>
          </a:p>
          <a:p>
            <a:endParaRPr lang="en-US" dirty="0"/>
          </a:p>
        </p:txBody>
      </p:sp>
    </p:spTree>
    <p:extLst>
      <p:ext uri="{BB962C8B-B14F-4D97-AF65-F5344CB8AC3E}">
        <p14:creationId xmlns:p14="http://schemas.microsoft.com/office/powerpoint/2010/main" val="3939580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78100"/>
            <a:ext cx="8596668" cy="1055427"/>
          </a:xfrm>
        </p:spPr>
        <p:txBody>
          <a:bodyPr/>
          <a:lstStyle/>
          <a:p>
            <a:r>
              <a:rPr lang="en-US" dirty="0" smtClean="0"/>
              <a:t>Before Your Class Arrives</a:t>
            </a:r>
            <a:endParaRPr lang="en-US" dirty="0"/>
          </a:p>
        </p:txBody>
      </p:sp>
      <p:sp>
        <p:nvSpPr>
          <p:cNvPr id="3" name="Text Placeholder 2"/>
          <p:cNvSpPr>
            <a:spLocks noGrp="1"/>
          </p:cNvSpPr>
          <p:nvPr>
            <p:ph type="body" idx="1"/>
          </p:nvPr>
        </p:nvSpPr>
        <p:spPr>
          <a:xfrm>
            <a:off x="786517" y="1494502"/>
            <a:ext cx="8596668" cy="4964171"/>
          </a:xfrm>
        </p:spPr>
        <p:txBody>
          <a:bodyPr>
            <a:normAutofit fontScale="85000" lnSpcReduction="20000"/>
          </a:bodyPr>
          <a:lstStyle/>
          <a:p>
            <a:pPr marL="285750" indent="-285750">
              <a:buFont typeface="Wingdings" panose="05000000000000000000" pitchFamily="2" charset="2"/>
              <a:buChar char="Ø"/>
            </a:pPr>
            <a:r>
              <a:rPr lang="en-US" sz="2600" dirty="0" smtClean="0">
                <a:solidFill>
                  <a:schemeClr val="tx1"/>
                </a:solidFill>
              </a:rPr>
              <a:t>Turn on Lights</a:t>
            </a:r>
          </a:p>
          <a:p>
            <a:pPr marL="285750" indent="-285750">
              <a:buFont typeface="Wingdings" panose="05000000000000000000" pitchFamily="2" charset="2"/>
              <a:buChar char="Ø"/>
            </a:pPr>
            <a:r>
              <a:rPr lang="en-US" sz="2600" dirty="0" smtClean="0">
                <a:solidFill>
                  <a:schemeClr val="tx1"/>
                </a:solidFill>
              </a:rPr>
              <a:t>Locate </a:t>
            </a:r>
          </a:p>
          <a:p>
            <a:pPr marL="922338" indent="-173038">
              <a:buFont typeface="Arial" charset="0"/>
              <a:buChar char="•"/>
            </a:pPr>
            <a:r>
              <a:rPr lang="en-US" sz="2600" dirty="0" smtClean="0">
                <a:solidFill>
                  <a:schemeClr val="tx1"/>
                </a:solidFill>
              </a:rPr>
              <a:t>Substitute </a:t>
            </a:r>
            <a:r>
              <a:rPr lang="en-US" sz="2600" dirty="0" smtClean="0">
                <a:solidFill>
                  <a:schemeClr val="tx1"/>
                </a:solidFill>
              </a:rPr>
              <a:t>binder/folder</a:t>
            </a:r>
          </a:p>
          <a:p>
            <a:pPr marL="922338" indent="-173038">
              <a:buFont typeface="Arial" charset="0"/>
              <a:buChar char="•"/>
            </a:pPr>
            <a:r>
              <a:rPr lang="en-US" sz="2600" dirty="0" smtClean="0">
                <a:solidFill>
                  <a:schemeClr val="tx1"/>
                </a:solidFill>
              </a:rPr>
              <a:t>Teacher </a:t>
            </a:r>
            <a:r>
              <a:rPr lang="en-US" sz="2600" dirty="0" smtClean="0">
                <a:solidFill>
                  <a:schemeClr val="tx1"/>
                </a:solidFill>
              </a:rPr>
              <a:t>work station</a:t>
            </a:r>
          </a:p>
          <a:p>
            <a:pPr marL="922338" indent="-173038">
              <a:buFont typeface="Arial" charset="0"/>
              <a:buChar char="•"/>
            </a:pPr>
            <a:r>
              <a:rPr lang="en-US" sz="2600" dirty="0" smtClean="0">
                <a:solidFill>
                  <a:schemeClr val="tx1"/>
                </a:solidFill>
              </a:rPr>
              <a:t>Curriculum </a:t>
            </a:r>
            <a:r>
              <a:rPr lang="en-US" sz="2600" dirty="0" smtClean="0">
                <a:solidFill>
                  <a:schemeClr val="tx1"/>
                </a:solidFill>
              </a:rPr>
              <a:t>guides, materials</a:t>
            </a:r>
            <a:r>
              <a:rPr lang="en-US" sz="2600" dirty="0">
                <a:solidFill>
                  <a:schemeClr val="tx1"/>
                </a:solidFill>
              </a:rPr>
              <a:t> </a:t>
            </a:r>
            <a:r>
              <a:rPr lang="en-US" sz="2600" dirty="0" smtClean="0">
                <a:solidFill>
                  <a:schemeClr val="tx1"/>
                </a:solidFill>
              </a:rPr>
              <a:t>and </a:t>
            </a:r>
            <a:r>
              <a:rPr lang="en-US" sz="2600" dirty="0" smtClean="0">
                <a:solidFill>
                  <a:schemeClr val="tx1"/>
                </a:solidFill>
              </a:rPr>
              <a:t>copies</a:t>
            </a:r>
          </a:p>
          <a:p>
            <a:pPr marL="922338" indent="-173038">
              <a:buFont typeface="Arial" charset="0"/>
              <a:buChar char="•"/>
            </a:pPr>
            <a:r>
              <a:rPr lang="en-US" sz="2600" dirty="0" smtClean="0">
                <a:solidFill>
                  <a:schemeClr val="tx1"/>
                </a:solidFill>
              </a:rPr>
              <a:t>Emergency procedures flipchart by the entrance</a:t>
            </a:r>
            <a:endParaRPr lang="en-US" sz="2600" dirty="0" smtClean="0">
              <a:solidFill>
                <a:schemeClr val="tx1"/>
              </a:solidFill>
            </a:endParaRPr>
          </a:p>
          <a:p>
            <a:pPr marL="285750" indent="-285750">
              <a:buFont typeface="Wingdings" panose="05000000000000000000" pitchFamily="2" charset="2"/>
              <a:buChar char="Ø"/>
            </a:pPr>
            <a:r>
              <a:rPr lang="en-US" sz="2600" dirty="0" smtClean="0">
                <a:solidFill>
                  <a:schemeClr val="tx1"/>
                </a:solidFill>
              </a:rPr>
              <a:t>Turn on Technology </a:t>
            </a:r>
          </a:p>
          <a:p>
            <a:pPr marL="981075" indent="-254000">
              <a:buFont typeface="Arial" panose="020B0604020202020204" pitchFamily="34" charset="0"/>
              <a:buChar char="•"/>
            </a:pPr>
            <a:r>
              <a:rPr lang="en-US" sz="2600" dirty="0" smtClean="0">
                <a:solidFill>
                  <a:schemeClr val="tx1"/>
                </a:solidFill>
              </a:rPr>
              <a:t>Teacher </a:t>
            </a:r>
            <a:r>
              <a:rPr lang="en-US" sz="2600" dirty="0" smtClean="0">
                <a:solidFill>
                  <a:schemeClr val="tx1"/>
                </a:solidFill>
              </a:rPr>
              <a:t>work station computer</a:t>
            </a:r>
          </a:p>
          <a:p>
            <a:pPr marL="981075" indent="-254000">
              <a:buFont typeface="Arial" panose="020B0604020202020204" pitchFamily="34" charset="0"/>
              <a:buChar char="•"/>
            </a:pPr>
            <a:r>
              <a:rPr lang="en-US" sz="2600" dirty="0" smtClean="0">
                <a:solidFill>
                  <a:schemeClr val="tx1"/>
                </a:solidFill>
              </a:rPr>
              <a:t>Projector </a:t>
            </a:r>
            <a:r>
              <a:rPr lang="en-US" sz="2600" dirty="0" smtClean="0">
                <a:solidFill>
                  <a:schemeClr val="tx1"/>
                </a:solidFill>
              </a:rPr>
              <a:t>(should initiate smart </a:t>
            </a:r>
            <a:r>
              <a:rPr lang="en-US" sz="2600" dirty="0" smtClean="0">
                <a:solidFill>
                  <a:schemeClr val="tx1"/>
                </a:solidFill>
              </a:rPr>
              <a:t>board)</a:t>
            </a:r>
          </a:p>
          <a:p>
            <a:pPr marL="981075" indent="-254000">
              <a:buFont typeface="Arial" panose="020B0604020202020204" pitchFamily="34" charset="0"/>
              <a:buChar char="•"/>
            </a:pPr>
            <a:r>
              <a:rPr lang="en-US" sz="2600" dirty="0" smtClean="0">
                <a:solidFill>
                  <a:schemeClr val="tx1"/>
                </a:solidFill>
              </a:rPr>
              <a:t>Student computers/tablets, etc.</a:t>
            </a:r>
          </a:p>
          <a:p>
            <a:pPr marL="981075" indent="-254000">
              <a:buFont typeface="Arial" panose="020B0604020202020204" pitchFamily="34" charset="0"/>
              <a:buChar char="•"/>
            </a:pPr>
            <a:r>
              <a:rPr lang="en-US" sz="2600" dirty="0" smtClean="0">
                <a:solidFill>
                  <a:schemeClr val="tx1"/>
                </a:solidFill>
              </a:rPr>
              <a:t>Smartboard</a:t>
            </a:r>
            <a:endParaRPr lang="en-US" sz="2600" dirty="0" smtClean="0">
              <a:solidFill>
                <a:schemeClr val="tx1"/>
              </a:solidFill>
            </a:endParaRPr>
          </a:p>
          <a:p>
            <a:pPr marL="285750" indent="-285750">
              <a:buFont typeface="Wingdings" panose="05000000000000000000" pitchFamily="2" charset="2"/>
              <a:buChar char="Ø"/>
            </a:pPr>
            <a:r>
              <a:rPr lang="en-US" sz="2600" dirty="0" smtClean="0">
                <a:solidFill>
                  <a:schemeClr val="tx1"/>
                </a:solidFill>
              </a:rPr>
              <a:t>Lower Chairs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011" y="1494502"/>
            <a:ext cx="3380504" cy="2535378"/>
          </a:xfrm>
          <a:prstGeom prst="rect">
            <a:avLst/>
          </a:prstGeom>
        </p:spPr>
      </p:pic>
    </p:spTree>
    <p:extLst>
      <p:ext uri="{BB962C8B-B14F-4D97-AF65-F5344CB8AC3E}">
        <p14:creationId xmlns:p14="http://schemas.microsoft.com/office/powerpoint/2010/main" val="2742144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47" y="332710"/>
            <a:ext cx="8596668" cy="987188"/>
          </a:xfrm>
        </p:spPr>
        <p:txBody>
          <a:bodyPr/>
          <a:lstStyle/>
          <a:p>
            <a:r>
              <a:rPr lang="en-US" dirty="0" smtClean="0"/>
              <a:t>Before the Bell Rings….</a:t>
            </a:r>
            <a:endParaRPr lang="en-US" dirty="0"/>
          </a:p>
        </p:txBody>
      </p:sp>
      <p:sp>
        <p:nvSpPr>
          <p:cNvPr id="3" name="Text Placeholder 2"/>
          <p:cNvSpPr>
            <a:spLocks noGrp="1"/>
          </p:cNvSpPr>
          <p:nvPr>
            <p:ph type="body" idx="1"/>
          </p:nvPr>
        </p:nvSpPr>
        <p:spPr>
          <a:xfrm>
            <a:off x="635132" y="1703576"/>
            <a:ext cx="8596668" cy="5154424"/>
          </a:xfrm>
        </p:spPr>
        <p:txBody>
          <a:bodyPr>
            <a:noAutofit/>
          </a:bodyPr>
          <a:lstStyle/>
          <a:p>
            <a:r>
              <a:rPr lang="en-US" sz="2300" dirty="0" smtClean="0">
                <a:solidFill>
                  <a:schemeClr val="accent2">
                    <a:lumMod val="75000"/>
                  </a:schemeClr>
                </a:solidFill>
              </a:rPr>
              <a:t>There is little time between when you arrive, and when the bell rings. The most important things to do include:</a:t>
            </a:r>
          </a:p>
          <a:p>
            <a:pPr marL="285750" indent="-285750">
              <a:buFont typeface="Wingdings" panose="05000000000000000000" pitchFamily="2" charset="2"/>
              <a:buChar char="Ø"/>
            </a:pPr>
            <a:r>
              <a:rPr lang="en-US" sz="2300" u="sng" dirty="0" smtClean="0">
                <a:solidFill>
                  <a:schemeClr val="tx1"/>
                </a:solidFill>
              </a:rPr>
              <a:t>Organize your plan and materials </a:t>
            </a:r>
            <a:r>
              <a:rPr lang="en-US" sz="2300" dirty="0" smtClean="0">
                <a:solidFill>
                  <a:schemeClr val="tx1"/>
                </a:solidFill>
              </a:rPr>
              <a:t>for the time/periods until you have a prep or lunch break. </a:t>
            </a:r>
          </a:p>
          <a:p>
            <a:pPr marL="285750" indent="-285750">
              <a:buFont typeface="Wingdings" panose="05000000000000000000" pitchFamily="2" charset="2"/>
              <a:buChar char="Ø"/>
            </a:pPr>
            <a:r>
              <a:rPr lang="en-US" sz="2300" u="sng" dirty="0" smtClean="0">
                <a:solidFill>
                  <a:schemeClr val="tx1"/>
                </a:solidFill>
              </a:rPr>
              <a:t>Plan</a:t>
            </a:r>
            <a:r>
              <a:rPr lang="en-US" sz="2300" dirty="0" smtClean="0">
                <a:solidFill>
                  <a:schemeClr val="tx1"/>
                </a:solidFill>
              </a:rPr>
              <a:t> how to introduce yourself, establish relationships, maintain the learning community, and engage curriculum as efficiently as possible.</a:t>
            </a:r>
          </a:p>
          <a:p>
            <a:pPr marL="285750" indent="-285750">
              <a:buFont typeface="Wingdings" panose="05000000000000000000" pitchFamily="2" charset="2"/>
              <a:buChar char="Ø"/>
            </a:pPr>
            <a:r>
              <a:rPr lang="en-US" sz="2300" u="sng" dirty="0" smtClean="0">
                <a:solidFill>
                  <a:schemeClr val="tx1"/>
                </a:solidFill>
              </a:rPr>
              <a:t>Know</a:t>
            </a:r>
            <a:r>
              <a:rPr lang="en-US" sz="2300" dirty="0" smtClean="0">
                <a:solidFill>
                  <a:schemeClr val="tx1"/>
                </a:solidFill>
              </a:rPr>
              <a:t> how you will take attendance and note seating charts.</a:t>
            </a:r>
          </a:p>
          <a:p>
            <a:pPr marL="285750" indent="-285750">
              <a:buFont typeface="Wingdings" panose="05000000000000000000" pitchFamily="2" charset="2"/>
              <a:buChar char="Ø"/>
            </a:pPr>
            <a:r>
              <a:rPr lang="en-US" sz="2300" u="sng" dirty="0" smtClean="0">
                <a:solidFill>
                  <a:schemeClr val="tx1"/>
                </a:solidFill>
              </a:rPr>
              <a:t>Identify</a:t>
            </a:r>
            <a:r>
              <a:rPr lang="en-US" sz="2300" dirty="0" smtClean="0">
                <a:solidFill>
                  <a:schemeClr val="tx1"/>
                </a:solidFill>
              </a:rPr>
              <a:t> who to contact with behavior issues</a:t>
            </a:r>
            <a:r>
              <a:rPr lang="en-US" sz="2300" dirty="0">
                <a:solidFill>
                  <a:schemeClr val="tx1"/>
                </a:solidFill>
              </a:rPr>
              <a:t> </a:t>
            </a:r>
            <a:r>
              <a:rPr lang="en-US" sz="2300" dirty="0" smtClean="0">
                <a:solidFill>
                  <a:schemeClr val="tx1"/>
                </a:solidFill>
              </a:rPr>
              <a:t>and curriculum questions.</a:t>
            </a:r>
          </a:p>
          <a:p>
            <a:r>
              <a:rPr lang="en-US" sz="2300" dirty="0" smtClean="0">
                <a:solidFill>
                  <a:schemeClr val="tx1"/>
                </a:solidFill>
              </a:rPr>
              <a:t>*Plan on activities and transitions to take longer than expected.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317" y="332710"/>
            <a:ext cx="1476375" cy="1476375"/>
          </a:xfrm>
          <a:prstGeom prst="rect">
            <a:avLst/>
          </a:prstGeom>
        </p:spPr>
      </p:pic>
    </p:spTree>
    <p:extLst>
      <p:ext uri="{BB962C8B-B14F-4D97-AF65-F5344CB8AC3E}">
        <p14:creationId xmlns:p14="http://schemas.microsoft.com/office/powerpoint/2010/main" val="4249550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11646"/>
            <a:ext cx="8596668" cy="1164609"/>
          </a:xfrm>
        </p:spPr>
        <p:txBody>
          <a:bodyPr/>
          <a:lstStyle/>
          <a:p>
            <a:r>
              <a:rPr lang="en-US" dirty="0" smtClean="0"/>
              <a:t>Substitute Binders</a:t>
            </a:r>
            <a:endParaRPr lang="en-US" dirty="0"/>
          </a:p>
        </p:txBody>
      </p:sp>
      <p:sp>
        <p:nvSpPr>
          <p:cNvPr id="3" name="Text Placeholder 2"/>
          <p:cNvSpPr>
            <a:spLocks noGrp="1"/>
          </p:cNvSpPr>
          <p:nvPr>
            <p:ph type="body" idx="1"/>
          </p:nvPr>
        </p:nvSpPr>
        <p:spPr>
          <a:xfrm>
            <a:off x="677335" y="1945563"/>
            <a:ext cx="8596668" cy="4400645"/>
          </a:xfrm>
        </p:spPr>
        <p:txBody>
          <a:bodyPr>
            <a:noAutofit/>
          </a:bodyPr>
          <a:lstStyle/>
          <a:p>
            <a:r>
              <a:rPr lang="en-US" sz="2300" dirty="0" smtClean="0">
                <a:solidFill>
                  <a:schemeClr val="accent2">
                    <a:lumMod val="75000"/>
                  </a:schemeClr>
                </a:solidFill>
              </a:rPr>
              <a:t>Most teachers have a substitute binder/folder with important information. Items include:</a:t>
            </a:r>
          </a:p>
          <a:p>
            <a:pPr marL="342900" indent="-342900">
              <a:buFont typeface="Wingdings" panose="05000000000000000000" pitchFamily="2" charset="2"/>
              <a:buChar char="Ø"/>
            </a:pPr>
            <a:r>
              <a:rPr lang="en-US" sz="2300" b="1" dirty="0">
                <a:solidFill>
                  <a:schemeClr val="tx1"/>
                </a:solidFill>
              </a:rPr>
              <a:t>Emergency Information </a:t>
            </a:r>
            <a:endParaRPr lang="en-US" sz="2300" dirty="0">
              <a:solidFill>
                <a:schemeClr val="tx1"/>
              </a:solidFill>
            </a:endParaRPr>
          </a:p>
          <a:p>
            <a:r>
              <a:rPr lang="en-US" sz="2300" dirty="0" smtClean="0">
                <a:solidFill>
                  <a:schemeClr val="tx1"/>
                </a:solidFill>
              </a:rPr>
              <a:t>Student </a:t>
            </a:r>
            <a:r>
              <a:rPr lang="en-US" sz="2300" dirty="0">
                <a:solidFill>
                  <a:schemeClr val="tx1"/>
                </a:solidFill>
              </a:rPr>
              <a:t>Health </a:t>
            </a:r>
            <a:r>
              <a:rPr lang="en-US" sz="2300" dirty="0" smtClean="0">
                <a:solidFill>
                  <a:schemeClr val="tx1"/>
                </a:solidFill>
              </a:rPr>
              <a:t>Plans, *504 Plans, Crisis Plan, Fire </a:t>
            </a:r>
            <a:r>
              <a:rPr lang="en-US" sz="2300" dirty="0">
                <a:solidFill>
                  <a:schemeClr val="tx1"/>
                </a:solidFill>
              </a:rPr>
              <a:t>Drill </a:t>
            </a:r>
            <a:r>
              <a:rPr lang="en-US" sz="2300" dirty="0" smtClean="0">
                <a:solidFill>
                  <a:schemeClr val="tx1"/>
                </a:solidFill>
              </a:rPr>
              <a:t>Information, Reporting </a:t>
            </a:r>
            <a:r>
              <a:rPr lang="en-US" sz="2300" dirty="0">
                <a:solidFill>
                  <a:schemeClr val="tx1"/>
                </a:solidFill>
              </a:rPr>
              <a:t>Suspected Child </a:t>
            </a:r>
            <a:r>
              <a:rPr lang="en-US" sz="2300" dirty="0" smtClean="0">
                <a:solidFill>
                  <a:schemeClr val="tx1"/>
                </a:solidFill>
              </a:rPr>
              <a:t>Abuse/Neglect</a:t>
            </a:r>
            <a:endParaRPr lang="en-US" sz="2300" dirty="0">
              <a:solidFill>
                <a:schemeClr val="tx1"/>
              </a:solidFill>
            </a:endParaRPr>
          </a:p>
          <a:p>
            <a:pPr marL="342900" indent="-342900">
              <a:buFont typeface="Wingdings" panose="05000000000000000000" pitchFamily="2" charset="2"/>
              <a:buChar char="Ø"/>
            </a:pPr>
            <a:r>
              <a:rPr lang="en-US" sz="2300" b="1" dirty="0">
                <a:solidFill>
                  <a:schemeClr val="tx1"/>
                </a:solidFill>
              </a:rPr>
              <a:t>Management</a:t>
            </a:r>
            <a:endParaRPr lang="en-US" sz="2300" dirty="0">
              <a:solidFill>
                <a:schemeClr val="tx1"/>
              </a:solidFill>
            </a:endParaRPr>
          </a:p>
          <a:p>
            <a:r>
              <a:rPr lang="en-US" sz="2300" dirty="0" smtClean="0">
                <a:solidFill>
                  <a:schemeClr val="tx1"/>
                </a:solidFill>
              </a:rPr>
              <a:t>Class List, Discipline/Behavior Plan, *Student </a:t>
            </a:r>
            <a:r>
              <a:rPr lang="en-US" sz="2300" dirty="0">
                <a:solidFill>
                  <a:schemeClr val="tx1"/>
                </a:solidFill>
              </a:rPr>
              <a:t>Behavior/Success </a:t>
            </a:r>
            <a:r>
              <a:rPr lang="en-US" sz="2300" dirty="0" smtClean="0">
                <a:solidFill>
                  <a:schemeClr val="tx1"/>
                </a:solidFill>
              </a:rPr>
              <a:t>Plans, Class Schedule, *</a:t>
            </a:r>
            <a:r>
              <a:rPr lang="en-US" sz="2300" dirty="0">
                <a:solidFill>
                  <a:schemeClr val="tx1"/>
                </a:solidFill>
              </a:rPr>
              <a:t>Interventionist </a:t>
            </a:r>
            <a:r>
              <a:rPr lang="en-US" sz="2300" dirty="0" smtClean="0">
                <a:solidFill>
                  <a:schemeClr val="tx1"/>
                </a:solidFill>
              </a:rPr>
              <a:t>Schedule, Field </a:t>
            </a:r>
            <a:r>
              <a:rPr lang="en-US" sz="2300" dirty="0">
                <a:solidFill>
                  <a:schemeClr val="tx1"/>
                </a:solidFill>
              </a:rPr>
              <a:t>Trip </a:t>
            </a:r>
            <a:r>
              <a:rPr lang="en-US" sz="2300" dirty="0" smtClean="0">
                <a:solidFill>
                  <a:schemeClr val="tx1"/>
                </a:solidFill>
              </a:rPr>
              <a:t>Information</a:t>
            </a:r>
            <a:r>
              <a:rPr lang="en-US" sz="2300" dirty="0">
                <a:solidFill>
                  <a:schemeClr val="tx1"/>
                </a:solidFill>
              </a:rPr>
              <a:t> </a:t>
            </a:r>
            <a:endParaRPr lang="en-US" sz="2300" b="1" dirty="0" smtClean="0">
              <a:solidFill>
                <a:schemeClr val="tx1"/>
              </a:solidFill>
            </a:endParaRPr>
          </a:p>
          <a:p>
            <a:pPr marL="342900" indent="-342900">
              <a:buFont typeface="Wingdings" panose="05000000000000000000" pitchFamily="2" charset="2"/>
              <a:buChar char="Ø"/>
            </a:pPr>
            <a:r>
              <a:rPr lang="en-US" sz="2300" b="1" dirty="0" smtClean="0">
                <a:solidFill>
                  <a:schemeClr val="tx1"/>
                </a:solidFill>
              </a:rPr>
              <a:t>Academics</a:t>
            </a:r>
            <a:endParaRPr lang="en-US" sz="2300" dirty="0">
              <a:solidFill>
                <a:schemeClr val="tx1"/>
              </a:solidFill>
            </a:endParaRPr>
          </a:p>
          <a:p>
            <a:r>
              <a:rPr lang="en-US" sz="2300" dirty="0">
                <a:solidFill>
                  <a:schemeClr val="tx1"/>
                </a:solidFill>
              </a:rPr>
              <a:t>Lesson </a:t>
            </a:r>
            <a:r>
              <a:rPr lang="en-US" sz="2300" dirty="0" smtClean="0">
                <a:solidFill>
                  <a:schemeClr val="tx1"/>
                </a:solidFill>
              </a:rPr>
              <a:t>Plans, Emergency </a:t>
            </a:r>
            <a:r>
              <a:rPr lang="en-US" sz="2300" dirty="0">
                <a:solidFill>
                  <a:schemeClr val="tx1"/>
                </a:solidFill>
              </a:rPr>
              <a:t>Lesson </a:t>
            </a:r>
            <a:r>
              <a:rPr lang="en-US" sz="2300" dirty="0" smtClean="0">
                <a:solidFill>
                  <a:schemeClr val="tx1"/>
                </a:solidFill>
              </a:rPr>
              <a:t>Plan, Curriculum </a:t>
            </a:r>
            <a:r>
              <a:rPr lang="en-US" sz="2300" dirty="0">
                <a:solidFill>
                  <a:schemeClr val="tx1"/>
                </a:solidFill>
              </a:rPr>
              <a:t>Guides/Materials/Copies for </a:t>
            </a:r>
            <a:r>
              <a:rPr lang="en-US" sz="2300" dirty="0" smtClean="0">
                <a:solidFill>
                  <a:schemeClr val="tx1"/>
                </a:solidFill>
              </a:rPr>
              <a:t>Lessons</a:t>
            </a:r>
            <a:endParaRPr lang="en-US" sz="23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378" y="2210784"/>
            <a:ext cx="1813408" cy="1760516"/>
          </a:xfrm>
          <a:prstGeom prst="rect">
            <a:avLst/>
          </a:prstGeom>
        </p:spPr>
      </p:pic>
    </p:spTree>
    <p:extLst>
      <p:ext uri="{BB962C8B-B14F-4D97-AF65-F5344CB8AC3E}">
        <p14:creationId xmlns:p14="http://schemas.microsoft.com/office/powerpoint/2010/main" val="867494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5" y="609600"/>
            <a:ext cx="8596668" cy="70058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t>Know Your Technology</a:t>
            </a:r>
          </a:p>
          <a:p>
            <a:endParaRPr lang="en-US" dirty="0"/>
          </a:p>
        </p:txBody>
      </p:sp>
      <p:sp>
        <p:nvSpPr>
          <p:cNvPr id="7" name="Rectangle 6"/>
          <p:cNvSpPr/>
          <p:nvPr/>
        </p:nvSpPr>
        <p:spPr>
          <a:xfrm>
            <a:off x="677335" y="1479225"/>
            <a:ext cx="9285531" cy="2769989"/>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Ø"/>
            </a:pPr>
            <a:r>
              <a:rPr lang="en-US" sz="2300" dirty="0" smtClean="0"/>
              <a:t>Logging in</a:t>
            </a:r>
          </a:p>
          <a:p>
            <a:pPr marL="742950" lvl="1" indent="-285750">
              <a:buFont typeface="Arial" panose="020B0604020202020204" pitchFamily="34" charset="0"/>
              <a:buChar char="•"/>
            </a:pPr>
            <a:r>
              <a:rPr lang="en-US" sz="2300" dirty="0" smtClean="0"/>
              <a:t>Chromebook </a:t>
            </a:r>
            <a:r>
              <a:rPr lang="en-US" sz="2300" dirty="0" smtClean="0"/>
              <a:t>Username and Password </a:t>
            </a:r>
          </a:p>
          <a:p>
            <a:pPr marL="285750" indent="-285750">
              <a:buClr>
                <a:schemeClr val="accent2">
                  <a:lumMod val="75000"/>
                </a:schemeClr>
              </a:buClr>
              <a:buFont typeface="Wingdings" panose="05000000000000000000" pitchFamily="2" charset="2"/>
              <a:buChar char="Ø"/>
            </a:pPr>
            <a:r>
              <a:rPr lang="en-US" sz="2300" dirty="0" smtClean="0"/>
              <a:t>Locate </a:t>
            </a:r>
            <a:r>
              <a:rPr lang="en-US" sz="2300" dirty="0" smtClean="0"/>
              <a:t>Remotes</a:t>
            </a:r>
          </a:p>
          <a:p>
            <a:pPr marL="285750" indent="-285750">
              <a:buClr>
                <a:schemeClr val="accent2">
                  <a:lumMod val="75000"/>
                </a:schemeClr>
              </a:buClr>
              <a:buFont typeface="Wingdings" panose="05000000000000000000" pitchFamily="2" charset="2"/>
              <a:buChar char="Ø"/>
            </a:pPr>
            <a:r>
              <a:rPr lang="en-US" sz="2300" dirty="0"/>
              <a:t>Test it before you use it</a:t>
            </a:r>
            <a:r>
              <a:rPr lang="en-US" sz="2300" dirty="0" smtClean="0"/>
              <a:t>.</a:t>
            </a:r>
          </a:p>
          <a:p>
            <a:pPr marL="285750" indent="-285750">
              <a:buClr>
                <a:schemeClr val="accent2">
                  <a:lumMod val="75000"/>
                </a:schemeClr>
              </a:buClr>
              <a:buFont typeface="Wingdings" panose="05000000000000000000" pitchFamily="2" charset="2"/>
              <a:buChar char="Ø"/>
            </a:pPr>
            <a:r>
              <a:rPr lang="en-US" sz="2300" dirty="0" smtClean="0"/>
              <a:t>Technologies commonly used in classrooms</a:t>
            </a:r>
            <a:r>
              <a:rPr lang="en-US" sz="2300" dirty="0" smtClean="0"/>
              <a:t>:</a:t>
            </a:r>
            <a:br>
              <a:rPr lang="en-US" sz="2300" dirty="0" smtClean="0"/>
            </a:br>
            <a:endParaRPr lang="en-US" dirty="0" smtClean="0"/>
          </a:p>
          <a:p>
            <a:r>
              <a:rPr lang="en-US" sz="2300" dirty="0" smtClean="0"/>
              <a:t>Document Camera	       Projector                         Smartboard</a:t>
            </a:r>
          </a:p>
          <a:p>
            <a:pPr marL="285750" indent="-285750">
              <a:buFont typeface="Wingdings" panose="05000000000000000000" pitchFamily="2" charset="2"/>
              <a:buChar char="Ø"/>
            </a:pP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392" y="4062642"/>
            <a:ext cx="2360698" cy="177052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0873" y="4010890"/>
            <a:ext cx="2738368" cy="2053776"/>
          </a:xfrm>
          <a:prstGeom prst="rect">
            <a:avLst/>
          </a:prstGeom>
        </p:spPr>
      </p:pic>
      <p:pic>
        <p:nvPicPr>
          <p:cNvPr id="2" name="Picture 1"/>
          <p:cNvPicPr>
            <a:picLocks noChangeAspect="1"/>
          </p:cNvPicPr>
          <p:nvPr/>
        </p:nvPicPr>
        <p:blipFill>
          <a:blip r:embed="rId4"/>
          <a:stretch>
            <a:fillRect/>
          </a:stretch>
        </p:blipFill>
        <p:spPr>
          <a:xfrm>
            <a:off x="677335" y="4011591"/>
            <a:ext cx="2167359" cy="2167359"/>
          </a:xfrm>
          <a:prstGeom prst="rect">
            <a:avLst/>
          </a:prstGeom>
        </p:spPr>
      </p:pic>
    </p:spTree>
    <p:extLst>
      <p:ext uri="{BB962C8B-B14F-4D97-AF65-F5344CB8AC3E}">
        <p14:creationId xmlns:p14="http://schemas.microsoft.com/office/powerpoint/2010/main" val="193634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5" y="609600"/>
            <a:ext cx="8596668" cy="70058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t>Smartboards</a:t>
            </a:r>
          </a:p>
          <a:p>
            <a:endParaRPr lang="en-US" dirty="0"/>
          </a:p>
        </p:txBody>
      </p:sp>
      <p:sp>
        <p:nvSpPr>
          <p:cNvPr id="7" name="Rectangle 6"/>
          <p:cNvSpPr/>
          <p:nvPr/>
        </p:nvSpPr>
        <p:spPr>
          <a:xfrm>
            <a:off x="207765" y="1798721"/>
            <a:ext cx="8195456" cy="3277820"/>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Ø"/>
            </a:pPr>
            <a:r>
              <a:rPr lang="en-US" sz="2300" dirty="0" smtClean="0"/>
              <a:t>Smartboards should illuminate once the </a:t>
            </a:r>
          </a:p>
          <a:p>
            <a:pPr marL="287338">
              <a:buClr>
                <a:schemeClr val="accent1">
                  <a:lumMod val="75000"/>
                </a:schemeClr>
              </a:buClr>
            </a:pPr>
            <a:r>
              <a:rPr lang="en-US" sz="2300" dirty="0"/>
              <a:t>t</a:t>
            </a:r>
            <a:r>
              <a:rPr lang="en-US" sz="2300" dirty="0" smtClean="0"/>
              <a:t>eacher workstation computer and the </a:t>
            </a:r>
          </a:p>
          <a:p>
            <a:pPr marL="287338">
              <a:buClr>
                <a:schemeClr val="accent1">
                  <a:lumMod val="75000"/>
                </a:schemeClr>
              </a:buClr>
            </a:pPr>
            <a:r>
              <a:rPr lang="en-US" sz="2300" dirty="0" smtClean="0"/>
              <a:t>projector is on. If not, turn it on manually.</a:t>
            </a:r>
            <a:endParaRPr lang="en-US" sz="2300" dirty="0"/>
          </a:p>
          <a:p>
            <a:pPr>
              <a:buClr>
                <a:schemeClr val="accent1">
                  <a:lumMod val="75000"/>
                </a:schemeClr>
              </a:buClr>
            </a:pPr>
            <a:endParaRPr lang="en-US" sz="2300" dirty="0" smtClean="0"/>
          </a:p>
          <a:p>
            <a:pPr marL="285750" indent="-285750">
              <a:buClr>
                <a:schemeClr val="accent1">
                  <a:lumMod val="75000"/>
                </a:schemeClr>
              </a:buClr>
              <a:buFont typeface="Wingdings" panose="05000000000000000000" pitchFamily="2" charset="2"/>
              <a:buChar char="Ø"/>
            </a:pPr>
            <a:r>
              <a:rPr lang="en-US" sz="2300" dirty="0" smtClean="0"/>
              <a:t>Some teachers use Smartboard lessons, or embed much of their </a:t>
            </a:r>
            <a:r>
              <a:rPr lang="en-US" sz="2300" dirty="0" smtClean="0"/>
              <a:t>daily </a:t>
            </a:r>
            <a:r>
              <a:rPr lang="en-US" sz="2300" dirty="0" smtClean="0"/>
              <a:t>routines in them. </a:t>
            </a:r>
          </a:p>
          <a:p>
            <a:pPr>
              <a:buClr>
                <a:schemeClr val="accent1">
                  <a:lumMod val="75000"/>
                </a:schemeClr>
              </a:buClr>
            </a:pPr>
            <a:endParaRPr lang="en-US" sz="2300" dirty="0"/>
          </a:p>
          <a:p>
            <a:pPr marL="342900" indent="-342900">
              <a:buClr>
                <a:schemeClr val="accent1">
                  <a:lumMod val="75000"/>
                </a:schemeClr>
              </a:buClr>
              <a:buFont typeface="Wingdings" panose="05000000000000000000" pitchFamily="2" charset="2"/>
              <a:buChar char="Ø"/>
            </a:pPr>
            <a:r>
              <a:rPr lang="en-US" sz="2300" dirty="0" smtClean="0"/>
              <a:t>Smartboards can be used to display any computer based </a:t>
            </a:r>
            <a:r>
              <a:rPr lang="en-US" sz="2300" dirty="0" smtClean="0"/>
              <a:t>application or </a:t>
            </a:r>
            <a:r>
              <a:rPr lang="en-US" sz="2300" dirty="0" smtClean="0"/>
              <a:t>curriculum-related video.</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547" y="155788"/>
            <a:ext cx="3851207" cy="2888405"/>
          </a:xfrm>
          <a:prstGeom prst="rect">
            <a:avLst/>
          </a:prstGeom>
        </p:spPr>
      </p:pic>
    </p:spTree>
    <p:extLst>
      <p:ext uri="{BB962C8B-B14F-4D97-AF65-F5344CB8AC3E}">
        <p14:creationId xmlns:p14="http://schemas.microsoft.com/office/powerpoint/2010/main" val="1752357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7335" y="609600"/>
            <a:ext cx="8596668" cy="700585"/>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t>Smartboards</a:t>
            </a:r>
          </a:p>
          <a:p>
            <a:endParaRPr lang="en-US" dirty="0"/>
          </a:p>
        </p:txBody>
      </p:sp>
      <p:sp>
        <p:nvSpPr>
          <p:cNvPr id="7" name="Rectangle 6"/>
          <p:cNvSpPr/>
          <p:nvPr/>
        </p:nvSpPr>
        <p:spPr>
          <a:xfrm>
            <a:off x="677334" y="1479225"/>
            <a:ext cx="10225128" cy="4693593"/>
          </a:xfrm>
          <a:prstGeom prst="rect">
            <a:avLst/>
          </a:prstGeom>
        </p:spPr>
        <p:txBody>
          <a:bodyPr wrap="square">
            <a:spAutoFit/>
          </a:bodyPr>
          <a:lstStyle/>
          <a:p>
            <a:pPr>
              <a:buClr>
                <a:schemeClr val="accent1">
                  <a:lumMod val="75000"/>
                </a:schemeClr>
              </a:buClr>
            </a:pPr>
            <a:endParaRPr lang="en-US" sz="2300" dirty="0" smtClean="0"/>
          </a:p>
          <a:p>
            <a:pPr marL="342900" indent="-342900">
              <a:buClr>
                <a:schemeClr val="accent1">
                  <a:lumMod val="75000"/>
                </a:schemeClr>
              </a:buClr>
              <a:buFont typeface="Wingdings" panose="05000000000000000000" pitchFamily="2" charset="2"/>
              <a:buChar char="Ø"/>
            </a:pPr>
            <a:r>
              <a:rPr lang="en-US" sz="2300" dirty="0" smtClean="0"/>
              <a:t>Calibration-some Smartboards need to be calibrated. Calibration aligns touch to the appropriate location on the board. Push both buttons at the base of the marker tray. Then, tap the center of each of the nine targets that appear.</a:t>
            </a:r>
          </a:p>
          <a:p>
            <a:pPr>
              <a:buClr>
                <a:schemeClr val="accent1">
                  <a:lumMod val="75000"/>
                </a:schemeClr>
              </a:buClr>
            </a:pPr>
            <a:endParaRPr lang="en-US" sz="2300" dirty="0" smtClean="0"/>
          </a:p>
          <a:p>
            <a:pPr marL="342900" indent="-342900">
              <a:buClr>
                <a:schemeClr val="accent1">
                  <a:lumMod val="75000"/>
                </a:schemeClr>
              </a:buClr>
              <a:buFont typeface="Wingdings" panose="05000000000000000000" pitchFamily="2" charset="2"/>
              <a:buChar char="Ø"/>
            </a:pPr>
            <a:r>
              <a:rPr lang="en-US" sz="2300" dirty="0" smtClean="0"/>
              <a:t>Troubleshooting</a:t>
            </a:r>
          </a:p>
          <a:p>
            <a:pPr marL="342900" indent="349250">
              <a:buClr>
                <a:schemeClr val="accent1">
                  <a:lumMod val="75000"/>
                </a:schemeClr>
              </a:buClr>
              <a:buFont typeface="Arial" panose="020B0604020202020204" pitchFamily="34" charset="0"/>
              <a:buChar char="•"/>
            </a:pPr>
            <a:r>
              <a:rPr lang="en-US" sz="2300" dirty="0" smtClean="0"/>
              <a:t>Make sure the dongle </a:t>
            </a:r>
            <a:r>
              <a:rPr lang="en-US" sz="2300" dirty="0" smtClean="0"/>
              <a:t>is in </a:t>
            </a:r>
            <a:r>
              <a:rPr lang="en-US" sz="2300" dirty="0" smtClean="0"/>
              <a:t>the </a:t>
            </a:r>
          </a:p>
          <a:p>
            <a:pPr marL="342900" indent="349250">
              <a:buClr>
                <a:schemeClr val="accent1">
                  <a:lumMod val="75000"/>
                </a:schemeClr>
              </a:buClr>
            </a:pPr>
            <a:r>
              <a:rPr lang="en-US" sz="2300" dirty="0" smtClean="0"/>
              <a:t>computer USB </a:t>
            </a:r>
            <a:r>
              <a:rPr lang="en-US" sz="2300" dirty="0" smtClean="0"/>
              <a:t>port.</a:t>
            </a:r>
            <a:endParaRPr lang="en-US" sz="2300" dirty="0"/>
          </a:p>
          <a:p>
            <a:pPr marL="685800" indent="-342900">
              <a:buClr>
                <a:schemeClr val="accent1">
                  <a:lumMod val="75000"/>
                </a:schemeClr>
              </a:buClr>
              <a:buFont typeface="Arial" charset="0"/>
              <a:buChar char="•"/>
            </a:pPr>
            <a:r>
              <a:rPr lang="en-US" sz="2300" dirty="0" smtClean="0"/>
              <a:t>Call the tech office at 9095 for help</a:t>
            </a:r>
            <a:br>
              <a:rPr lang="en-US" sz="2300" dirty="0" smtClean="0"/>
            </a:br>
            <a:r>
              <a:rPr lang="en-US" sz="2300" dirty="0" smtClean="0"/>
              <a:t>i</a:t>
            </a:r>
            <a:r>
              <a:rPr lang="en-US" sz="2300" dirty="0" smtClean="0"/>
              <a:t>f needed.</a:t>
            </a:r>
            <a:endParaRPr lang="en-US" sz="2300" dirty="0" smtClean="0"/>
          </a:p>
          <a:p>
            <a:pPr marL="342900" indent="-342900">
              <a:buClr>
                <a:schemeClr val="accent1">
                  <a:lumMod val="75000"/>
                </a:schemeClr>
              </a:buClr>
              <a:buFont typeface="Arial" panose="020B0604020202020204" pitchFamily="34" charset="0"/>
              <a:buChar char="•"/>
            </a:pPr>
            <a:endParaRPr lang="en-US" sz="2300" dirty="0"/>
          </a:p>
          <a:p>
            <a:pPr marL="342900" indent="-342900">
              <a:buClr>
                <a:schemeClr val="accent1">
                  <a:lumMod val="75000"/>
                </a:schemeClr>
              </a:buClr>
              <a:buFont typeface="Arial" panose="020B0604020202020204" pitchFamily="34" charset="0"/>
              <a:buChar char="•"/>
            </a:pPr>
            <a:endParaRPr lang="en-US" sz="23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8596" y="2975512"/>
            <a:ext cx="2635347" cy="19765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938846" y="3841556"/>
            <a:ext cx="2961246" cy="222093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2211" t="35952" r="17356" b="17355"/>
          <a:stretch/>
        </p:blipFill>
        <p:spPr>
          <a:xfrm>
            <a:off x="7676270" y="165067"/>
            <a:ext cx="2743200" cy="1589650"/>
          </a:xfrm>
          <a:prstGeom prst="rect">
            <a:avLst/>
          </a:prstGeom>
        </p:spPr>
      </p:pic>
      <p:cxnSp>
        <p:nvCxnSpPr>
          <p:cNvPr id="8" name="Straight Arrow Connector 7"/>
          <p:cNvCxnSpPr/>
          <p:nvPr/>
        </p:nvCxnSpPr>
        <p:spPr>
          <a:xfrm flipV="1">
            <a:off x="7090117" y="1147986"/>
            <a:ext cx="1603717" cy="170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9517086" y="1147986"/>
            <a:ext cx="1110468" cy="170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721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24306</TotalTime>
  <Words>893</Words>
  <Application>Microsoft Macintosh PowerPoint</Application>
  <PresentationFormat>Widescreen</PresentationFormat>
  <Paragraphs>126</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Mangal</vt:lpstr>
      <vt:lpstr>Trebuchet MS</vt:lpstr>
      <vt:lpstr>Wingdings</vt:lpstr>
      <vt:lpstr>Wingdings 3</vt:lpstr>
      <vt:lpstr>Arial</vt:lpstr>
      <vt:lpstr>Facet</vt:lpstr>
      <vt:lpstr>Nuts and Bolts</vt:lpstr>
      <vt:lpstr>Arrival </vt:lpstr>
      <vt:lpstr>Checking In</vt:lpstr>
      <vt:lpstr>Before Your Class Arrives</vt:lpstr>
      <vt:lpstr>Before the Bell Rings….</vt:lpstr>
      <vt:lpstr>Substitute Binders</vt:lpstr>
      <vt:lpstr>PowerPoint Presentation</vt:lpstr>
      <vt:lpstr>PowerPoint Presentation</vt:lpstr>
      <vt:lpstr>PowerPoint Presentation</vt:lpstr>
      <vt:lpstr>PowerPoint Presentation</vt:lpstr>
      <vt:lpstr>PowerPoint Presentation</vt:lpstr>
      <vt:lpstr>During Classes</vt:lpstr>
      <vt:lpstr>PowerPoint Presentation</vt:lpstr>
      <vt:lpstr>Finishing the Day</vt:lpstr>
      <vt:lpstr>Finishing the Day</vt:lpstr>
      <vt:lpstr>Substitute Resources</vt:lpstr>
      <vt:lpstr>Thank You!</vt:lpstr>
    </vt:vector>
  </TitlesOfParts>
  <Company>SPS</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dc:title>
  <dc:creator>Margarita Johnson</dc:creator>
  <cp:lastModifiedBy>Microsoft Office User</cp:lastModifiedBy>
  <cp:revision>121</cp:revision>
  <cp:lastPrinted>2016-08-22T19:34:42Z</cp:lastPrinted>
  <dcterms:created xsi:type="dcterms:W3CDTF">2016-08-05T21:03:37Z</dcterms:created>
  <dcterms:modified xsi:type="dcterms:W3CDTF">2017-08-17T22:41:35Z</dcterms:modified>
</cp:coreProperties>
</file>